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Courgette" charset="1" panose="02000603070400060004"/>
      <p:regular r:id="rId14"/>
    </p:embeddedFont>
    <p:embeddedFont>
      <p:font typeface="Open Sans Bold" charset="1" panose="00000000000000000000"/>
      <p:regular r:id="rId15"/>
    </p:embeddedFont>
    <p:embeddedFont>
      <p:font typeface="Open Sans" charset="1" panose="000000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9.jpe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 Id="rId7" Target="../media/image12.jpeg" Type="http://schemas.openxmlformats.org/officeDocument/2006/relationships/image"/><Relationship Id="rId8" Target="../media/image13.jpeg" Type="http://schemas.openxmlformats.org/officeDocument/2006/relationships/image"/><Relationship Id="rId9" Target="../media/image14.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17.jpeg" Type="http://schemas.openxmlformats.org/officeDocument/2006/relationships/image"/><Relationship Id="rId7" Target="../media/image18.jpeg" Type="http://schemas.openxmlformats.org/officeDocument/2006/relationships/image"/><Relationship Id="rId8" Target="../media/image19.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0" y="4747260"/>
            <a:ext cx="6096000" cy="5539740"/>
          </a:xfrm>
          <a:custGeom>
            <a:avLst/>
            <a:gdLst/>
            <a:ahLst/>
            <a:cxnLst/>
            <a:rect r="r" b="b" t="t" l="l"/>
            <a:pathLst>
              <a:path h="5539740" w="6096000">
                <a:moveTo>
                  <a:pt x="0" y="0"/>
                </a:moveTo>
                <a:lnTo>
                  <a:pt x="6096000" y="0"/>
                </a:lnTo>
                <a:lnTo>
                  <a:pt x="6096000" y="5539740"/>
                </a:lnTo>
                <a:lnTo>
                  <a:pt x="0" y="5539740"/>
                </a:lnTo>
                <a:lnTo>
                  <a:pt x="0" y="0"/>
                </a:lnTo>
                <a:close/>
              </a:path>
            </a:pathLst>
          </a:custGeom>
          <a:blipFill>
            <a:blip r:embed="rId3"/>
            <a:stretch>
              <a:fillRect l="0" t="0" r="0" b="0"/>
            </a:stretch>
          </a:blipFill>
        </p:spPr>
      </p:sp>
      <p:sp>
        <p:nvSpPr>
          <p:cNvPr name="Freeform 4" id="4"/>
          <p:cNvSpPr/>
          <p:nvPr/>
        </p:nvSpPr>
        <p:spPr>
          <a:xfrm flipH="false" flipV="false" rot="0">
            <a:off x="6096000" y="4747260"/>
            <a:ext cx="6096000" cy="5539740"/>
          </a:xfrm>
          <a:custGeom>
            <a:avLst/>
            <a:gdLst/>
            <a:ahLst/>
            <a:cxnLst/>
            <a:rect r="r" b="b" t="t" l="l"/>
            <a:pathLst>
              <a:path h="5539740" w="6096000">
                <a:moveTo>
                  <a:pt x="0" y="0"/>
                </a:moveTo>
                <a:lnTo>
                  <a:pt x="6096000" y="0"/>
                </a:lnTo>
                <a:lnTo>
                  <a:pt x="6096000" y="5539740"/>
                </a:lnTo>
                <a:lnTo>
                  <a:pt x="0" y="5539740"/>
                </a:lnTo>
                <a:lnTo>
                  <a:pt x="0" y="0"/>
                </a:lnTo>
                <a:close/>
              </a:path>
            </a:pathLst>
          </a:custGeom>
          <a:blipFill>
            <a:blip r:embed="rId3"/>
            <a:stretch>
              <a:fillRect l="0" t="0" r="0" b="0"/>
            </a:stretch>
          </a:blipFill>
        </p:spPr>
      </p:sp>
      <p:sp>
        <p:nvSpPr>
          <p:cNvPr name="Freeform 5" id="5"/>
          <p:cNvSpPr/>
          <p:nvPr/>
        </p:nvSpPr>
        <p:spPr>
          <a:xfrm flipH="false" flipV="false" rot="0">
            <a:off x="12192000" y="4747260"/>
            <a:ext cx="6096000" cy="5539740"/>
          </a:xfrm>
          <a:custGeom>
            <a:avLst/>
            <a:gdLst/>
            <a:ahLst/>
            <a:cxnLst/>
            <a:rect r="r" b="b" t="t" l="l"/>
            <a:pathLst>
              <a:path h="5539740" w="6096000">
                <a:moveTo>
                  <a:pt x="0" y="0"/>
                </a:moveTo>
                <a:lnTo>
                  <a:pt x="6096000" y="0"/>
                </a:lnTo>
                <a:lnTo>
                  <a:pt x="6096000" y="5539740"/>
                </a:lnTo>
                <a:lnTo>
                  <a:pt x="0" y="5539740"/>
                </a:lnTo>
                <a:lnTo>
                  <a:pt x="0" y="0"/>
                </a:lnTo>
                <a:close/>
              </a:path>
            </a:pathLst>
          </a:custGeom>
          <a:blipFill>
            <a:blip r:embed="rId3"/>
            <a:stretch>
              <a:fillRect l="0" t="0" r="0" b="0"/>
            </a:stretch>
          </a:blipFill>
        </p:spPr>
      </p:sp>
      <p:sp>
        <p:nvSpPr>
          <p:cNvPr name="Freeform 6" id="6"/>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494992" y="-929182"/>
            <a:ext cx="15298015" cy="10785101"/>
          </a:xfrm>
          <a:custGeom>
            <a:avLst/>
            <a:gdLst/>
            <a:ahLst/>
            <a:cxnLst/>
            <a:rect r="r" b="b" t="t" l="l"/>
            <a:pathLst>
              <a:path h="10785101" w="15298015">
                <a:moveTo>
                  <a:pt x="0" y="0"/>
                </a:moveTo>
                <a:lnTo>
                  <a:pt x="15298016" y="0"/>
                </a:lnTo>
                <a:lnTo>
                  <a:pt x="15298016" y="10785101"/>
                </a:lnTo>
                <a:lnTo>
                  <a:pt x="0" y="107851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6710313" y="6051932"/>
            <a:ext cx="6476008" cy="887095"/>
          </a:xfrm>
          <a:prstGeom prst="rect">
            <a:avLst/>
          </a:prstGeom>
        </p:spPr>
        <p:txBody>
          <a:bodyPr anchor="t" rtlCol="false" tIns="0" lIns="0" bIns="0" rIns="0">
            <a:spAutoFit/>
          </a:bodyPr>
          <a:lstStyle/>
          <a:p>
            <a:pPr algn="ctr">
              <a:lnSpc>
                <a:spcPts val="7279"/>
              </a:lnSpc>
            </a:pPr>
            <a:r>
              <a:rPr lang="en-US" sz="5199">
                <a:solidFill>
                  <a:srgbClr val="2B93D2"/>
                </a:solidFill>
                <a:latin typeface="Courgette"/>
                <a:ea typeface="Courgette"/>
                <a:cs typeface="Courgette"/>
                <a:sym typeface="Courgette"/>
              </a:rPr>
              <a:t>Setting new standards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616978" y="2203744"/>
            <a:ext cx="5047724" cy="1417810"/>
          </a:xfrm>
          <a:prstGeom prst="rect">
            <a:avLst/>
          </a:prstGeom>
        </p:spPr>
        <p:txBody>
          <a:bodyPr anchor="t" rtlCol="false" tIns="0" lIns="0" bIns="0" rIns="0">
            <a:spAutoFit/>
          </a:bodyPr>
          <a:lstStyle/>
          <a:p>
            <a:pPr algn="l">
              <a:lnSpc>
                <a:spcPts val="5644"/>
              </a:lnSpc>
            </a:pPr>
            <a:r>
              <a:rPr lang="en-US" b="true" sz="4444">
                <a:solidFill>
                  <a:srgbClr val="FFFFFF"/>
                </a:solidFill>
                <a:latin typeface="Open Sans Bold"/>
                <a:ea typeface="Open Sans Bold"/>
                <a:cs typeface="Open Sans Bold"/>
                <a:sym typeface="Open Sans Bold"/>
              </a:rPr>
              <a:t>WELCOME TO OUR COMPANY</a:t>
            </a:r>
          </a:p>
        </p:txBody>
      </p:sp>
      <p:sp>
        <p:nvSpPr>
          <p:cNvPr name="AutoShape 4" id="4"/>
          <p:cNvSpPr/>
          <p:nvPr/>
        </p:nvSpPr>
        <p:spPr>
          <a:xfrm>
            <a:off x="10616978" y="3986160"/>
            <a:ext cx="1421257" cy="0"/>
          </a:xfrm>
          <a:prstGeom prst="line">
            <a:avLst/>
          </a:prstGeom>
          <a:ln cap="flat" w="38100">
            <a:solidFill>
              <a:srgbClr val="00AFEF"/>
            </a:solidFill>
            <a:prstDash val="solid"/>
            <a:headEnd type="none" len="sm" w="sm"/>
            <a:tailEnd type="none" len="sm" w="sm"/>
          </a:ln>
        </p:spPr>
      </p:sp>
      <p:sp>
        <p:nvSpPr>
          <p:cNvPr name="TextBox 5" id="5"/>
          <p:cNvSpPr txBox="true"/>
          <p:nvPr/>
        </p:nvSpPr>
        <p:spPr>
          <a:xfrm rot="0">
            <a:off x="10615470" y="4424978"/>
            <a:ext cx="6260486" cy="2111375"/>
          </a:xfrm>
          <a:prstGeom prst="rect">
            <a:avLst/>
          </a:prstGeom>
        </p:spPr>
        <p:txBody>
          <a:bodyPr anchor="t" rtlCol="false" tIns="0" lIns="0" bIns="0" rIns="0">
            <a:spAutoFit/>
          </a:bodyPr>
          <a:lstStyle/>
          <a:p>
            <a:pPr algn="l">
              <a:lnSpc>
                <a:spcPts val="2800"/>
              </a:lnSpc>
              <a:spcBef>
                <a:spcPct val="0"/>
              </a:spcBef>
            </a:pPr>
            <a:r>
              <a:rPr lang="en-US" sz="2000">
                <a:solidFill>
                  <a:srgbClr val="FFFFFF"/>
                </a:solidFill>
                <a:latin typeface="Open Sans"/>
                <a:ea typeface="Open Sans"/>
                <a:cs typeface="Open Sans"/>
                <a:sym typeface="Open Sans"/>
              </a:rPr>
              <a:t>SEAL Express Logistics is a premium provider of integrated logistics services. It is our mission to offer our business partners a comprehensive "one-stop-shop'" service concept with focus on the Black Sea and Central/ Eastern Europe backed by global coverage capability.</a:t>
            </a:r>
          </a:p>
        </p:txBody>
      </p:sp>
      <p:sp>
        <p:nvSpPr>
          <p:cNvPr name="TextBox 6" id="6"/>
          <p:cNvSpPr txBox="true"/>
          <p:nvPr/>
        </p:nvSpPr>
        <p:spPr>
          <a:xfrm rot="0">
            <a:off x="10616978" y="6955453"/>
            <a:ext cx="5813095" cy="1406525"/>
          </a:xfrm>
          <a:prstGeom prst="rect">
            <a:avLst/>
          </a:prstGeom>
        </p:spPr>
        <p:txBody>
          <a:bodyPr anchor="t" rtlCol="false" tIns="0" lIns="0" bIns="0" rIns="0">
            <a:spAutoFit/>
          </a:bodyPr>
          <a:lstStyle/>
          <a:p>
            <a:pPr algn="l" marL="0" indent="0" lvl="0">
              <a:lnSpc>
                <a:spcPts val="2800"/>
              </a:lnSpc>
              <a:spcBef>
                <a:spcPct val="0"/>
              </a:spcBef>
            </a:pPr>
            <a:r>
              <a:rPr lang="en-US" sz="2000" strike="noStrike" u="none">
                <a:solidFill>
                  <a:srgbClr val="FFFFFF"/>
                </a:solidFill>
                <a:latin typeface="Open Sans"/>
                <a:ea typeface="Open Sans"/>
                <a:cs typeface="Open Sans"/>
                <a:sym typeface="Open Sans"/>
              </a:rPr>
              <a:t>Our policy can be described in a few words as "high quality and competitive services grounded on our rock solid professionalism and upright behavior".</a:t>
            </a:r>
          </a:p>
        </p:txBody>
      </p:sp>
      <p:grpSp>
        <p:nvGrpSpPr>
          <p:cNvPr name="Group 7" id="7"/>
          <p:cNvGrpSpPr>
            <a:grpSpLocks noChangeAspect="true"/>
          </p:cNvGrpSpPr>
          <p:nvPr/>
        </p:nvGrpSpPr>
        <p:grpSpPr>
          <a:xfrm rot="0">
            <a:off x="1333052" y="1238041"/>
            <a:ext cx="7810948" cy="7810917"/>
            <a:chOff x="0" y="0"/>
            <a:chExt cx="6350000" cy="6349975"/>
          </a:xfrm>
        </p:grpSpPr>
        <p:sp>
          <p:nvSpPr>
            <p:cNvPr name="Freeform 8" id="8"/>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30418" t="0" r="-57538"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grpSp>
        <p:nvGrpSpPr>
          <p:cNvPr name="Group 2" id="2"/>
          <p:cNvGrpSpPr/>
          <p:nvPr/>
        </p:nvGrpSpPr>
        <p:grpSpPr>
          <a:xfrm rot="0">
            <a:off x="11211114" y="0"/>
            <a:ext cx="10462602" cy="10462602"/>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8309" t="0" r="-8309" b="0"/>
              </a:stretch>
            </a:blipFill>
          </p:spPr>
        </p:sp>
      </p:grpSp>
      <p:sp>
        <p:nvSpPr>
          <p:cNvPr name="Freeform 4" id="4"/>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2015730" y="1326972"/>
            <a:ext cx="6904844" cy="1417810"/>
          </a:xfrm>
          <a:prstGeom prst="rect">
            <a:avLst/>
          </a:prstGeom>
        </p:spPr>
        <p:txBody>
          <a:bodyPr anchor="t" rtlCol="false" tIns="0" lIns="0" bIns="0" rIns="0">
            <a:spAutoFit/>
          </a:bodyPr>
          <a:lstStyle/>
          <a:p>
            <a:pPr algn="l">
              <a:lnSpc>
                <a:spcPts val="5644"/>
              </a:lnSpc>
            </a:pPr>
            <a:r>
              <a:rPr lang="en-US" b="true" sz="4444">
                <a:solidFill>
                  <a:srgbClr val="FFFFFF"/>
                </a:solidFill>
                <a:latin typeface="Open Sans Bold"/>
                <a:ea typeface="Open Sans Bold"/>
                <a:cs typeface="Open Sans Bold"/>
                <a:sym typeface="Open Sans Bold"/>
              </a:rPr>
              <a:t>WE HAVE DONE THIS FOR</a:t>
            </a:r>
            <a:r>
              <a:rPr lang="en-US" sz="4444" b="true">
                <a:solidFill>
                  <a:srgbClr val="FFFFFF"/>
                </a:solidFill>
                <a:latin typeface="Open Sans Bold"/>
                <a:ea typeface="Open Sans Bold"/>
                <a:cs typeface="Open Sans Bold"/>
                <a:sym typeface="Open Sans Bold"/>
              </a:rPr>
              <a:t> OVER 20 YEARS </a:t>
            </a:r>
          </a:p>
        </p:txBody>
      </p:sp>
      <p:sp>
        <p:nvSpPr>
          <p:cNvPr name="AutoShape 6" id="6"/>
          <p:cNvSpPr/>
          <p:nvPr/>
        </p:nvSpPr>
        <p:spPr>
          <a:xfrm>
            <a:off x="2015730" y="3044337"/>
            <a:ext cx="1421257" cy="0"/>
          </a:xfrm>
          <a:prstGeom prst="line">
            <a:avLst/>
          </a:prstGeom>
          <a:ln cap="flat" w="38100">
            <a:solidFill>
              <a:srgbClr val="00AFEF"/>
            </a:solidFill>
            <a:prstDash val="solid"/>
            <a:headEnd type="none" len="sm" w="sm"/>
            <a:tailEnd type="none" len="sm" w="sm"/>
          </a:ln>
        </p:spPr>
      </p:sp>
      <p:sp>
        <p:nvSpPr>
          <p:cNvPr name="TextBox 7" id="7"/>
          <p:cNvSpPr txBox="true"/>
          <p:nvPr/>
        </p:nvSpPr>
        <p:spPr>
          <a:xfrm rot="0">
            <a:off x="2015730" y="3559249"/>
            <a:ext cx="5688571" cy="2816225"/>
          </a:xfrm>
          <a:prstGeom prst="rect">
            <a:avLst/>
          </a:prstGeom>
        </p:spPr>
        <p:txBody>
          <a:bodyPr anchor="t" rtlCol="false" tIns="0" lIns="0" bIns="0" rIns="0">
            <a:spAutoFit/>
          </a:bodyPr>
          <a:lstStyle/>
          <a:p>
            <a:pPr algn="l" marL="0" indent="0" lvl="0">
              <a:lnSpc>
                <a:spcPts val="2800"/>
              </a:lnSpc>
              <a:spcBef>
                <a:spcPct val="0"/>
              </a:spcBef>
            </a:pPr>
            <a:r>
              <a:rPr lang="en-US" sz="2000" strike="noStrike" u="none">
                <a:solidFill>
                  <a:srgbClr val="FFFFFF"/>
                </a:solidFill>
                <a:latin typeface="Open Sans"/>
                <a:ea typeface="Open Sans"/>
                <a:cs typeface="Open Sans"/>
                <a:sym typeface="Open Sans"/>
              </a:rPr>
              <a:t>Our staff is formed of skilled specialists with more than 20 years of experience in the field of freight forwarding. With a solid background in all areas of freight forwarding such as sea freight, air freight, logistics, express service, project based logistic solutions, we represent one of the most professional options for all your logistics needs.</a:t>
            </a:r>
          </a:p>
        </p:txBody>
      </p:sp>
      <p:sp>
        <p:nvSpPr>
          <p:cNvPr name="TextBox 8" id="8"/>
          <p:cNvSpPr txBox="true"/>
          <p:nvPr/>
        </p:nvSpPr>
        <p:spPr>
          <a:xfrm rot="0">
            <a:off x="2015730" y="6604074"/>
            <a:ext cx="5688571" cy="1758950"/>
          </a:xfrm>
          <a:prstGeom prst="rect">
            <a:avLst/>
          </a:prstGeom>
        </p:spPr>
        <p:txBody>
          <a:bodyPr anchor="t" rtlCol="false" tIns="0" lIns="0" bIns="0" rIns="0">
            <a:spAutoFit/>
          </a:bodyPr>
          <a:lstStyle/>
          <a:p>
            <a:pPr algn="l" marL="0" indent="0" lvl="0">
              <a:lnSpc>
                <a:spcPts val="2800"/>
              </a:lnSpc>
              <a:spcBef>
                <a:spcPct val="0"/>
              </a:spcBef>
            </a:pPr>
            <a:r>
              <a:rPr lang="en-US" sz="2000">
                <a:solidFill>
                  <a:srgbClr val="FFFFFF"/>
                </a:solidFill>
                <a:latin typeface="Open Sans"/>
                <a:ea typeface="Open Sans"/>
                <a:cs typeface="Open Sans"/>
                <a:sym typeface="Open Sans"/>
              </a:rPr>
              <a:t>Whether it is normal cargo or sensitive parcels, you can rest assured that we can deliver both quality and reliable services throughout the world</a:t>
            </a:r>
            <a:r>
              <a:rPr lang="en-US" sz="2000">
                <a:solidFill>
                  <a:srgbClr val="FFFFFF"/>
                </a:solidFill>
                <a:latin typeface="Open Sans"/>
                <a:ea typeface="Open Sans"/>
                <a:cs typeface="Open Sans"/>
                <a:sym typeface="Open Sans"/>
              </a:rPr>
              <a:t> and exceed even the most eccentric needs for your shipments.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052953" y="666636"/>
            <a:ext cx="4290814" cy="703435"/>
          </a:xfrm>
          <a:prstGeom prst="rect">
            <a:avLst/>
          </a:prstGeom>
        </p:spPr>
        <p:txBody>
          <a:bodyPr anchor="t" rtlCol="false" tIns="0" lIns="0" bIns="0" rIns="0">
            <a:spAutoFit/>
          </a:bodyPr>
          <a:lstStyle/>
          <a:p>
            <a:pPr algn="ctr">
              <a:lnSpc>
                <a:spcPts val="5644"/>
              </a:lnSpc>
            </a:pPr>
            <a:r>
              <a:rPr lang="en-US" b="true" sz="4444">
                <a:solidFill>
                  <a:srgbClr val="FFFFFF"/>
                </a:solidFill>
                <a:latin typeface="Open Sans Bold"/>
                <a:ea typeface="Open Sans Bold"/>
                <a:cs typeface="Open Sans Bold"/>
                <a:sym typeface="Open Sans Bold"/>
              </a:rPr>
              <a:t>OUR SERVICES</a:t>
            </a:r>
          </a:p>
        </p:txBody>
      </p:sp>
      <p:sp>
        <p:nvSpPr>
          <p:cNvPr name="AutoShape 4" id="4"/>
          <p:cNvSpPr/>
          <p:nvPr/>
        </p:nvSpPr>
        <p:spPr>
          <a:xfrm>
            <a:off x="8487732" y="1687052"/>
            <a:ext cx="1421257" cy="0"/>
          </a:xfrm>
          <a:prstGeom prst="line">
            <a:avLst/>
          </a:prstGeom>
          <a:ln cap="flat" w="38100">
            <a:solidFill>
              <a:srgbClr val="00AFEF"/>
            </a:solidFill>
            <a:prstDash val="solid"/>
            <a:headEnd type="none" len="sm" w="sm"/>
            <a:tailEnd type="none" len="sm" w="sm"/>
          </a:ln>
        </p:spPr>
      </p:sp>
      <p:sp>
        <p:nvSpPr>
          <p:cNvPr name="TextBox 5" id="5"/>
          <p:cNvSpPr txBox="true"/>
          <p:nvPr/>
        </p:nvSpPr>
        <p:spPr>
          <a:xfrm rot="0">
            <a:off x="6606342" y="4712972"/>
            <a:ext cx="5184036" cy="3238627"/>
          </a:xfrm>
          <a:prstGeom prst="rect">
            <a:avLst/>
          </a:prstGeom>
        </p:spPr>
        <p:txBody>
          <a:bodyPr anchor="t" rtlCol="false" tIns="0" lIns="0" bIns="0" rIns="0">
            <a:spAutoFit/>
          </a:bodyPr>
          <a:lstStyle/>
          <a:p>
            <a:pPr algn="l" marL="0" indent="0" lvl="0">
              <a:lnSpc>
                <a:spcPts val="2617"/>
              </a:lnSpc>
              <a:spcBef>
                <a:spcPct val="0"/>
              </a:spcBef>
            </a:pPr>
            <a:r>
              <a:rPr lang="en-US" sz="1869">
                <a:solidFill>
                  <a:srgbClr val="FFFFFF"/>
                </a:solidFill>
                <a:latin typeface="Open Sans"/>
                <a:ea typeface="Open Sans"/>
                <a:cs typeface="Open Sans"/>
                <a:sym typeface="Open Sans"/>
              </a:rPr>
              <a:t>General Dry Carg</a:t>
            </a:r>
            <a:r>
              <a:rPr lang="en-US" sz="1869" strike="noStrike" u="none">
                <a:solidFill>
                  <a:srgbClr val="FFFFFF"/>
                </a:solidFill>
                <a:latin typeface="Open Sans"/>
                <a:ea typeface="Open Sans"/>
                <a:cs typeface="Open Sans"/>
                <a:sym typeface="Open Sans"/>
              </a:rPr>
              <a:t>o: any items which do not contain liquid, such as textiles, retail or consumer goods, machinery and hardware, electronics, etc.:</a:t>
            </a:r>
          </a:p>
          <a:p>
            <a:pPr algn="l" marL="0" indent="0" lvl="0">
              <a:lnSpc>
                <a:spcPts val="2617"/>
              </a:lnSpc>
              <a:spcBef>
                <a:spcPct val="0"/>
              </a:spcBef>
            </a:pPr>
          </a:p>
          <a:p>
            <a:pPr algn="l" marL="403732" indent="-201866" lvl="1">
              <a:lnSpc>
                <a:spcPts val="2617"/>
              </a:lnSpc>
              <a:spcBef>
                <a:spcPct val="0"/>
              </a:spcBef>
              <a:buFont typeface="Arial"/>
              <a:buChar char="•"/>
            </a:pPr>
            <a:r>
              <a:rPr lang="en-US" sz="1869" strike="noStrike" u="none">
                <a:solidFill>
                  <a:srgbClr val="FFFFFF"/>
                </a:solidFill>
                <a:latin typeface="Open Sans"/>
                <a:ea typeface="Open Sans"/>
                <a:cs typeface="Open Sans"/>
                <a:sym typeface="Open Sans"/>
              </a:rPr>
              <a:t>Temperature Controlled Cargo</a:t>
            </a:r>
          </a:p>
          <a:p>
            <a:pPr algn="l" marL="403732" indent="-201866" lvl="1">
              <a:lnSpc>
                <a:spcPts val="2617"/>
              </a:lnSpc>
              <a:spcBef>
                <a:spcPct val="0"/>
              </a:spcBef>
              <a:buFont typeface="Arial"/>
              <a:buChar char="•"/>
            </a:pPr>
            <a:r>
              <a:rPr lang="en-US" sz="1869" strike="noStrike" u="none">
                <a:solidFill>
                  <a:srgbClr val="FFFFFF"/>
                </a:solidFill>
                <a:latin typeface="Open Sans"/>
                <a:ea typeface="Open Sans"/>
                <a:cs typeface="Open Sans"/>
                <a:sym typeface="Open Sans"/>
              </a:rPr>
              <a:t>Hazardous Material/ Dangerous Goods</a:t>
            </a:r>
          </a:p>
          <a:p>
            <a:pPr algn="l" marL="403732" indent="-201866" lvl="1">
              <a:lnSpc>
                <a:spcPts val="2617"/>
              </a:lnSpc>
              <a:spcBef>
                <a:spcPct val="0"/>
              </a:spcBef>
              <a:buFont typeface="Arial"/>
              <a:buChar char="•"/>
            </a:pPr>
            <a:r>
              <a:rPr lang="en-US" sz="1869" strike="noStrike" u="none">
                <a:solidFill>
                  <a:srgbClr val="FFFFFF"/>
                </a:solidFill>
                <a:latin typeface="Open Sans"/>
                <a:ea typeface="Open Sans"/>
                <a:cs typeface="Open Sans"/>
                <a:sym typeface="Open Sans"/>
              </a:rPr>
              <a:t>Heavy weight and over dimensional freight</a:t>
            </a:r>
          </a:p>
          <a:p>
            <a:pPr algn="l" marL="403732" indent="-201866" lvl="1">
              <a:lnSpc>
                <a:spcPts val="2617"/>
              </a:lnSpc>
              <a:spcBef>
                <a:spcPct val="0"/>
              </a:spcBef>
              <a:buFont typeface="Arial"/>
              <a:buChar char="•"/>
            </a:pPr>
            <a:r>
              <a:rPr lang="en-US" sz="1869" strike="noStrike" u="none">
                <a:solidFill>
                  <a:srgbClr val="FFFFFF"/>
                </a:solidFill>
                <a:latin typeface="Open Sans"/>
                <a:ea typeface="Open Sans"/>
                <a:cs typeface="Open Sans"/>
                <a:sym typeface="Open Sans"/>
              </a:rPr>
              <a:t>High Value/ Fragile Items.</a:t>
            </a:r>
          </a:p>
          <a:p>
            <a:pPr algn="l" marL="0" indent="0" lvl="0">
              <a:lnSpc>
                <a:spcPts val="2617"/>
              </a:lnSpc>
              <a:spcBef>
                <a:spcPct val="0"/>
              </a:spcBef>
            </a:pPr>
          </a:p>
        </p:txBody>
      </p:sp>
      <p:sp>
        <p:nvSpPr>
          <p:cNvPr name="TextBox 6" id="6"/>
          <p:cNvSpPr txBox="true"/>
          <p:nvPr/>
        </p:nvSpPr>
        <p:spPr>
          <a:xfrm rot="0">
            <a:off x="12648392" y="4712972"/>
            <a:ext cx="3915955" cy="323977"/>
          </a:xfrm>
          <a:prstGeom prst="rect">
            <a:avLst/>
          </a:prstGeom>
        </p:spPr>
        <p:txBody>
          <a:bodyPr anchor="t" rtlCol="false" tIns="0" lIns="0" bIns="0" rIns="0">
            <a:spAutoFit/>
          </a:bodyPr>
          <a:lstStyle/>
          <a:p>
            <a:pPr algn="l">
              <a:lnSpc>
                <a:spcPts val="2617"/>
              </a:lnSpc>
            </a:pPr>
            <a:r>
              <a:rPr lang="en-US" sz="1869">
                <a:solidFill>
                  <a:srgbClr val="FFFFFF"/>
                </a:solidFill>
                <a:latin typeface="Open Sans"/>
                <a:ea typeface="Open Sans"/>
                <a:cs typeface="Open Sans"/>
                <a:sym typeface="Open Sans"/>
              </a:rPr>
              <a:t>Haulage </a:t>
            </a:r>
            <a:r>
              <a:rPr lang="en-US" sz="1869">
                <a:solidFill>
                  <a:srgbClr val="FFFFFF"/>
                </a:solidFill>
                <a:latin typeface="Open Sans"/>
                <a:ea typeface="Open Sans"/>
                <a:cs typeface="Open Sans"/>
                <a:sym typeface="Open Sans"/>
              </a:rPr>
              <a:t>services</a:t>
            </a:r>
          </a:p>
        </p:txBody>
      </p:sp>
      <p:sp>
        <p:nvSpPr>
          <p:cNvPr name="TextBox 7" id="7"/>
          <p:cNvSpPr txBox="true"/>
          <p:nvPr/>
        </p:nvSpPr>
        <p:spPr>
          <a:xfrm rot="0">
            <a:off x="1692680" y="2507553"/>
            <a:ext cx="2694762"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SEA FREIGHT</a:t>
            </a:r>
          </a:p>
        </p:txBody>
      </p:sp>
      <p:sp>
        <p:nvSpPr>
          <p:cNvPr name="TextBox 8" id="8"/>
          <p:cNvSpPr txBox="true"/>
          <p:nvPr/>
        </p:nvSpPr>
        <p:spPr>
          <a:xfrm rot="0">
            <a:off x="133397" y="3352652"/>
            <a:ext cx="5813328" cy="768840"/>
          </a:xfrm>
          <a:prstGeom prst="rect">
            <a:avLst/>
          </a:prstGeom>
        </p:spPr>
        <p:txBody>
          <a:bodyPr anchor="t" rtlCol="false" tIns="0" lIns="0" bIns="0" rIns="0">
            <a:spAutoFit/>
          </a:bodyPr>
          <a:lstStyle/>
          <a:p>
            <a:pPr algn="ctr">
              <a:lnSpc>
                <a:spcPts val="3105"/>
              </a:lnSpc>
            </a:pPr>
            <a:r>
              <a:rPr lang="en-US" sz="2444">
                <a:solidFill>
                  <a:srgbClr val="FFFFFF"/>
                </a:solidFill>
                <a:latin typeface="Open Sans"/>
                <a:ea typeface="Open Sans"/>
                <a:cs typeface="Open Sans"/>
                <a:sym typeface="Open Sans"/>
              </a:rPr>
              <a:t>CONTAINERIZED AND BREAK BULK TRANSPORTATION</a:t>
            </a:r>
          </a:p>
        </p:txBody>
      </p:sp>
      <p:sp>
        <p:nvSpPr>
          <p:cNvPr name="TextBox 9" id="9"/>
          <p:cNvSpPr txBox="true"/>
          <p:nvPr/>
        </p:nvSpPr>
        <p:spPr>
          <a:xfrm rot="0">
            <a:off x="571523" y="4712972"/>
            <a:ext cx="4937075" cy="3886381"/>
          </a:xfrm>
          <a:prstGeom prst="rect">
            <a:avLst/>
          </a:prstGeom>
        </p:spPr>
        <p:txBody>
          <a:bodyPr anchor="t" rtlCol="false" tIns="0" lIns="0" bIns="0" rIns="0">
            <a:spAutoFit/>
          </a:bodyPr>
          <a:lstStyle/>
          <a:p>
            <a:pPr algn="l" marL="403277" indent="-201639" lvl="1">
              <a:lnSpc>
                <a:spcPts val="2615"/>
              </a:lnSpc>
              <a:buFont typeface="Arial"/>
              <a:buChar char="•"/>
            </a:pPr>
            <a:r>
              <a:rPr lang="en-US" sz="1867" strike="noStrike" u="none">
                <a:solidFill>
                  <a:srgbClr val="FFFFFF"/>
                </a:solidFill>
                <a:latin typeface="Open Sans"/>
                <a:ea typeface="Open Sans"/>
                <a:cs typeface="Open Sans"/>
                <a:sym typeface="Open Sans"/>
              </a:rPr>
              <a:t>Shipment of cargo from/ to Romania to/ from any location in the world</a:t>
            </a:r>
          </a:p>
          <a:p>
            <a:pPr algn="l" marL="403277" indent="-201639" lvl="1">
              <a:lnSpc>
                <a:spcPts val="2615"/>
              </a:lnSpc>
              <a:buFont typeface="Arial"/>
              <a:buChar char="•"/>
            </a:pPr>
            <a:r>
              <a:rPr lang="en-US" sz="1867" strike="noStrike" u="none">
                <a:solidFill>
                  <a:srgbClr val="FFFFFF"/>
                </a:solidFill>
                <a:latin typeface="Open Sans"/>
                <a:ea typeface="Open Sans"/>
                <a:cs typeface="Open Sans"/>
                <a:sym typeface="Open Sans"/>
              </a:rPr>
              <a:t>Cross bookings - shipment of cargo from/ to anywhere in the world</a:t>
            </a:r>
          </a:p>
          <a:p>
            <a:pPr algn="l" marL="403277" indent="-201639" lvl="1">
              <a:lnSpc>
                <a:spcPts val="2615"/>
              </a:lnSpc>
              <a:spcBef>
                <a:spcPct val="0"/>
              </a:spcBef>
              <a:buFont typeface="Arial"/>
              <a:buChar char="•"/>
            </a:pPr>
            <a:r>
              <a:rPr lang="en-US" sz="1867" strike="noStrike" u="none">
                <a:solidFill>
                  <a:srgbClr val="FFFFFF"/>
                </a:solidFill>
                <a:latin typeface="Open Sans"/>
                <a:ea typeface="Open Sans"/>
                <a:cs typeface="Open Sans"/>
                <a:sym typeface="Open Sans"/>
              </a:rPr>
              <a:t>Global consolidations</a:t>
            </a:r>
          </a:p>
          <a:p>
            <a:pPr algn="l" marL="403277" indent="-201639" lvl="1">
              <a:lnSpc>
                <a:spcPts val="2615"/>
              </a:lnSpc>
              <a:spcBef>
                <a:spcPct val="0"/>
              </a:spcBef>
              <a:buFont typeface="Arial"/>
              <a:buChar char="•"/>
            </a:pPr>
            <a:r>
              <a:rPr lang="en-US" sz="1867" strike="noStrike" u="none">
                <a:solidFill>
                  <a:srgbClr val="FFFFFF"/>
                </a:solidFill>
                <a:latin typeface="Open Sans"/>
                <a:ea typeface="Open Sans"/>
                <a:cs typeface="Open Sans"/>
                <a:sym typeface="Open Sans"/>
              </a:rPr>
              <a:t>Documentation management</a:t>
            </a:r>
          </a:p>
          <a:p>
            <a:pPr algn="l" marL="403277" indent="-201639" lvl="1">
              <a:lnSpc>
                <a:spcPts val="2615"/>
              </a:lnSpc>
              <a:buFont typeface="Arial"/>
              <a:buChar char="•"/>
            </a:pPr>
            <a:r>
              <a:rPr lang="en-US" sz="1867" strike="noStrike" u="none">
                <a:solidFill>
                  <a:srgbClr val="FFFFFF"/>
                </a:solidFill>
                <a:latin typeface="Open Sans"/>
                <a:ea typeface="Open Sans"/>
                <a:cs typeface="Open Sans"/>
                <a:sym typeface="Open Sans"/>
              </a:rPr>
              <a:t>DOOR DELIVERY for both import or export to/ from Romania</a:t>
            </a:r>
          </a:p>
          <a:p>
            <a:pPr algn="l" marL="403277" indent="-201639" lvl="1">
              <a:lnSpc>
                <a:spcPts val="2615"/>
              </a:lnSpc>
              <a:buFont typeface="Arial"/>
              <a:buChar char="•"/>
            </a:pPr>
            <a:r>
              <a:rPr lang="en-US" sz="1867" strike="noStrike" u="none">
                <a:solidFill>
                  <a:srgbClr val="FFFFFF"/>
                </a:solidFill>
                <a:latin typeface="Open Sans"/>
                <a:ea typeface="Open Sans"/>
                <a:cs typeface="Open Sans"/>
                <a:sym typeface="Open Sans"/>
              </a:rPr>
              <a:t>Inland transportation by truck or rail</a:t>
            </a:r>
          </a:p>
          <a:p>
            <a:pPr algn="l" marL="403277" indent="-201639" lvl="1">
              <a:lnSpc>
                <a:spcPts val="2615"/>
              </a:lnSpc>
              <a:buFont typeface="Arial"/>
              <a:buChar char="•"/>
            </a:pPr>
            <a:r>
              <a:rPr lang="en-US" sz="1867" strike="noStrike" u="none">
                <a:solidFill>
                  <a:srgbClr val="FFFFFF"/>
                </a:solidFill>
                <a:latin typeface="Open Sans"/>
                <a:ea typeface="Open Sans"/>
                <a:cs typeface="Open Sans"/>
                <a:sym typeface="Open Sans"/>
              </a:rPr>
              <a:t>Cargo transshipment from/ to container to/ from other mean of transportation.</a:t>
            </a:r>
          </a:p>
          <a:p>
            <a:pPr algn="l" marL="0" indent="0" lvl="0">
              <a:lnSpc>
                <a:spcPts val="2615"/>
              </a:lnSpc>
              <a:spcBef>
                <a:spcPct val="0"/>
              </a:spcBef>
            </a:pPr>
          </a:p>
        </p:txBody>
      </p:sp>
      <p:sp>
        <p:nvSpPr>
          <p:cNvPr name="TextBox 10" id="10"/>
          <p:cNvSpPr txBox="true"/>
          <p:nvPr/>
        </p:nvSpPr>
        <p:spPr>
          <a:xfrm rot="0">
            <a:off x="7796619" y="2507553"/>
            <a:ext cx="2694762"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AIR FREIGHT</a:t>
            </a:r>
          </a:p>
        </p:txBody>
      </p:sp>
      <p:sp>
        <p:nvSpPr>
          <p:cNvPr name="TextBox 11" id="11"/>
          <p:cNvSpPr txBox="true"/>
          <p:nvPr/>
        </p:nvSpPr>
        <p:spPr>
          <a:xfrm rot="0">
            <a:off x="6291696" y="3352652"/>
            <a:ext cx="5813328" cy="378315"/>
          </a:xfrm>
          <a:prstGeom prst="rect">
            <a:avLst/>
          </a:prstGeom>
        </p:spPr>
        <p:txBody>
          <a:bodyPr anchor="t" rtlCol="false" tIns="0" lIns="0" bIns="0" rIns="0">
            <a:spAutoFit/>
          </a:bodyPr>
          <a:lstStyle/>
          <a:p>
            <a:pPr algn="ctr">
              <a:lnSpc>
                <a:spcPts val="3105"/>
              </a:lnSpc>
            </a:pPr>
            <a:r>
              <a:rPr lang="en-US" sz="2444">
                <a:solidFill>
                  <a:srgbClr val="FFFFFF"/>
                </a:solidFill>
                <a:latin typeface="Open Sans"/>
                <a:ea typeface="Open Sans"/>
                <a:cs typeface="Open Sans"/>
                <a:sym typeface="Open Sans"/>
              </a:rPr>
              <a:t>TIME EFFECTIVE SHIPMENTS</a:t>
            </a:r>
          </a:p>
        </p:txBody>
      </p:sp>
      <p:sp>
        <p:nvSpPr>
          <p:cNvPr name="TextBox 12" id="12"/>
          <p:cNvSpPr txBox="true"/>
          <p:nvPr/>
        </p:nvSpPr>
        <p:spPr>
          <a:xfrm rot="0">
            <a:off x="13479228" y="2507553"/>
            <a:ext cx="3780072"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INLAND SERVICES</a:t>
            </a:r>
          </a:p>
        </p:txBody>
      </p:sp>
      <p:sp>
        <p:nvSpPr>
          <p:cNvPr name="TextBox 13" id="13"/>
          <p:cNvSpPr txBox="true"/>
          <p:nvPr/>
        </p:nvSpPr>
        <p:spPr>
          <a:xfrm rot="0">
            <a:off x="12447924" y="3363520"/>
            <a:ext cx="5813328" cy="378315"/>
          </a:xfrm>
          <a:prstGeom prst="rect">
            <a:avLst/>
          </a:prstGeom>
        </p:spPr>
        <p:txBody>
          <a:bodyPr anchor="t" rtlCol="false" tIns="0" lIns="0" bIns="0" rIns="0">
            <a:spAutoFit/>
          </a:bodyPr>
          <a:lstStyle/>
          <a:p>
            <a:pPr algn="ctr">
              <a:lnSpc>
                <a:spcPts val="3105"/>
              </a:lnSpc>
            </a:pPr>
            <a:r>
              <a:rPr lang="en-US" sz="2444">
                <a:solidFill>
                  <a:srgbClr val="FFFFFF"/>
                </a:solidFill>
                <a:latin typeface="Open Sans"/>
                <a:ea typeface="Open Sans"/>
                <a:cs typeface="Open Sans"/>
                <a:sym typeface="Open Sans"/>
              </a:rPr>
              <a:t>CONTROLLED SHIPMENTS</a:t>
            </a:r>
          </a:p>
        </p:txBody>
      </p:sp>
      <p:sp>
        <p:nvSpPr>
          <p:cNvPr name="TextBox 14" id="14"/>
          <p:cNvSpPr txBox="true"/>
          <p:nvPr/>
        </p:nvSpPr>
        <p:spPr>
          <a:xfrm rot="0">
            <a:off x="12447924" y="5254536"/>
            <a:ext cx="5154276" cy="2590927"/>
          </a:xfrm>
          <a:prstGeom prst="rect">
            <a:avLst/>
          </a:prstGeom>
        </p:spPr>
        <p:txBody>
          <a:bodyPr anchor="t" rtlCol="false" tIns="0" lIns="0" bIns="0" rIns="0">
            <a:spAutoFit/>
          </a:bodyPr>
          <a:lstStyle/>
          <a:p>
            <a:pPr algn="just" marL="403732" indent="-201866" lvl="1">
              <a:lnSpc>
                <a:spcPts val="2617"/>
              </a:lnSpc>
              <a:buFont typeface="Arial"/>
              <a:buChar char="•"/>
            </a:pPr>
            <a:r>
              <a:rPr lang="en-US" sz="1869">
                <a:solidFill>
                  <a:srgbClr val="FFFFFF"/>
                </a:solidFill>
                <a:latin typeface="Open Sans"/>
                <a:ea typeface="Open Sans"/>
                <a:cs typeface="Open Sans"/>
                <a:sym typeface="Open Sans"/>
              </a:rPr>
              <a:t>Port-to-consignee movement of full containers</a:t>
            </a:r>
          </a:p>
          <a:p>
            <a:pPr algn="just" marL="403732" indent="-201866" lvl="1">
              <a:lnSpc>
                <a:spcPts val="2617"/>
              </a:lnSpc>
              <a:buFont typeface="Arial"/>
              <a:buChar char="•"/>
            </a:pPr>
            <a:r>
              <a:rPr lang="en-US" sz="1869">
                <a:solidFill>
                  <a:srgbClr val="FFFFFF"/>
                </a:solidFill>
                <a:latin typeface="Open Sans"/>
                <a:ea typeface="Open Sans"/>
                <a:cs typeface="Open Sans"/>
                <a:sym typeface="Open Sans"/>
              </a:rPr>
              <a:t>Inland coordination following vessel arrival and terminal release</a:t>
            </a:r>
          </a:p>
          <a:p>
            <a:pPr algn="just" marL="403732" indent="-201866" lvl="1">
              <a:lnSpc>
                <a:spcPts val="2617"/>
              </a:lnSpc>
              <a:buFont typeface="Arial"/>
              <a:buChar char="•"/>
            </a:pPr>
            <a:r>
              <a:rPr lang="en-US" sz="1869">
                <a:solidFill>
                  <a:srgbClr val="FFFFFF"/>
                </a:solidFill>
                <a:latin typeface="Open Sans"/>
                <a:ea typeface="Open Sans"/>
                <a:cs typeface="Open Sans"/>
                <a:sym typeface="Open Sans"/>
              </a:rPr>
              <a:t>Container haulage integrated with sea freight operations</a:t>
            </a:r>
          </a:p>
          <a:p>
            <a:pPr algn="just" marL="403732" indent="-201866" lvl="1">
              <a:lnSpc>
                <a:spcPts val="2617"/>
              </a:lnSpc>
              <a:buFont typeface="Arial"/>
              <a:buChar char="•"/>
            </a:pPr>
            <a:r>
              <a:rPr lang="en-US" sz="1869">
                <a:solidFill>
                  <a:srgbClr val="FFFFFF"/>
                </a:solidFill>
                <a:latin typeface="Open Sans"/>
                <a:ea typeface="Open Sans"/>
                <a:cs typeface="Open Sans"/>
                <a:sym typeface="Open Sans"/>
              </a:rPr>
              <a:t>Local execution with direct operational coordination.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052953" y="666636"/>
            <a:ext cx="4290814" cy="703435"/>
          </a:xfrm>
          <a:prstGeom prst="rect">
            <a:avLst/>
          </a:prstGeom>
        </p:spPr>
        <p:txBody>
          <a:bodyPr anchor="t" rtlCol="false" tIns="0" lIns="0" bIns="0" rIns="0">
            <a:spAutoFit/>
          </a:bodyPr>
          <a:lstStyle/>
          <a:p>
            <a:pPr algn="ctr">
              <a:lnSpc>
                <a:spcPts val="5644"/>
              </a:lnSpc>
            </a:pPr>
            <a:r>
              <a:rPr lang="en-US" b="true" sz="4444">
                <a:solidFill>
                  <a:srgbClr val="FFFFFF"/>
                </a:solidFill>
                <a:latin typeface="Open Sans Bold"/>
                <a:ea typeface="Open Sans Bold"/>
                <a:cs typeface="Open Sans Bold"/>
                <a:sym typeface="Open Sans Bold"/>
              </a:rPr>
              <a:t>OUR SERVICES</a:t>
            </a:r>
          </a:p>
        </p:txBody>
      </p:sp>
      <p:sp>
        <p:nvSpPr>
          <p:cNvPr name="AutoShape 4" id="4"/>
          <p:cNvSpPr/>
          <p:nvPr/>
        </p:nvSpPr>
        <p:spPr>
          <a:xfrm>
            <a:off x="8487732" y="1687052"/>
            <a:ext cx="1421257" cy="0"/>
          </a:xfrm>
          <a:prstGeom prst="line">
            <a:avLst/>
          </a:prstGeom>
          <a:ln cap="flat" w="38100">
            <a:solidFill>
              <a:srgbClr val="00AFEF"/>
            </a:solidFill>
            <a:prstDash val="solid"/>
            <a:headEnd type="none" len="sm" w="sm"/>
            <a:tailEnd type="none" len="sm" w="sm"/>
          </a:ln>
        </p:spPr>
      </p:sp>
      <p:sp>
        <p:nvSpPr>
          <p:cNvPr name="TextBox 5" id="5"/>
          <p:cNvSpPr txBox="true"/>
          <p:nvPr/>
        </p:nvSpPr>
        <p:spPr>
          <a:xfrm rot="0">
            <a:off x="6606724" y="4327622"/>
            <a:ext cx="5184036" cy="2267077"/>
          </a:xfrm>
          <a:prstGeom prst="rect">
            <a:avLst/>
          </a:prstGeom>
        </p:spPr>
        <p:txBody>
          <a:bodyPr anchor="t" rtlCol="false" tIns="0" lIns="0" bIns="0" rIns="0">
            <a:spAutoFit/>
          </a:bodyPr>
          <a:lstStyle/>
          <a:p>
            <a:pPr algn="l">
              <a:lnSpc>
                <a:spcPts val="2617"/>
              </a:lnSpc>
              <a:spcBef>
                <a:spcPct val="0"/>
              </a:spcBef>
            </a:pPr>
            <a:r>
              <a:rPr lang="en-US" sz="1869">
                <a:solidFill>
                  <a:srgbClr val="FFFFFF"/>
                </a:solidFill>
                <a:latin typeface="Open Sans"/>
                <a:ea typeface="Open Sans"/>
                <a:cs typeface="Open Sans"/>
                <a:sym typeface="Open Sans"/>
              </a:rPr>
              <a:t>Our facility consists of a complex solution of containerization and de-containerization of bulk cargoes with a stuffing/ stripping capacity of 1.500 Mt./ 60x20' containers per day, located on the pier, within free port bonded area, inside the largest container terminal in the Black Sea.</a:t>
            </a:r>
          </a:p>
        </p:txBody>
      </p:sp>
      <p:sp>
        <p:nvSpPr>
          <p:cNvPr name="TextBox 6" id="6"/>
          <p:cNvSpPr txBox="true"/>
          <p:nvPr/>
        </p:nvSpPr>
        <p:spPr>
          <a:xfrm rot="0">
            <a:off x="912003" y="2480933"/>
            <a:ext cx="4256116" cy="10656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LIQUID BULK: FLEXITANK</a:t>
            </a:r>
          </a:p>
        </p:txBody>
      </p:sp>
      <p:sp>
        <p:nvSpPr>
          <p:cNvPr name="TextBox 7" id="7"/>
          <p:cNvSpPr txBox="true"/>
          <p:nvPr/>
        </p:nvSpPr>
        <p:spPr>
          <a:xfrm rot="0">
            <a:off x="812399" y="4327622"/>
            <a:ext cx="4937075" cy="3562531"/>
          </a:xfrm>
          <a:prstGeom prst="rect">
            <a:avLst/>
          </a:prstGeom>
        </p:spPr>
        <p:txBody>
          <a:bodyPr anchor="t" rtlCol="false" tIns="0" lIns="0" bIns="0" rIns="0">
            <a:spAutoFit/>
          </a:bodyPr>
          <a:lstStyle/>
          <a:p>
            <a:pPr algn="l" marL="0" indent="0" lvl="0">
              <a:lnSpc>
                <a:spcPts val="2615"/>
              </a:lnSpc>
              <a:spcBef>
                <a:spcPct val="0"/>
              </a:spcBef>
            </a:pPr>
            <a:r>
              <a:rPr lang="en-US" sz="1867">
                <a:solidFill>
                  <a:srgbClr val="FFFFFF"/>
                </a:solidFill>
                <a:latin typeface="Open Sans"/>
                <a:ea typeface="Open Sans"/>
                <a:cs typeface="Open Sans"/>
                <a:sym typeface="Open Sans"/>
              </a:rPr>
              <a:t>In flexitank it is possible to transport almost any non-hazardous liquids, both for industrial use and food application, such as: white oils, palm oil, ricin oleic acid, transformer oils, edible oils, lactic acid, vegetable oils, additives, drinking water, waxes, aluminum chlorhydroxide, fruit concentrates, detergents, sweeteners, emulsions, malt extract, glycerol, natural latex, synthetic latex, lubricants, glycerin, ink, fertilizers, latex, etc.</a:t>
            </a:r>
          </a:p>
        </p:txBody>
      </p:sp>
      <p:sp>
        <p:nvSpPr>
          <p:cNvPr name="TextBox 8" id="8"/>
          <p:cNvSpPr txBox="true"/>
          <p:nvPr/>
        </p:nvSpPr>
        <p:spPr>
          <a:xfrm rot="0">
            <a:off x="6223308" y="2480933"/>
            <a:ext cx="5841384" cy="15990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CEREALS CONTAINERISATION FACILITY</a:t>
            </a:r>
          </a:p>
        </p:txBody>
      </p:sp>
      <p:sp>
        <p:nvSpPr>
          <p:cNvPr name="TextBox 9" id="9"/>
          <p:cNvSpPr txBox="true"/>
          <p:nvPr/>
        </p:nvSpPr>
        <p:spPr>
          <a:xfrm rot="0">
            <a:off x="13479228" y="2507553"/>
            <a:ext cx="3247730"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WAREHOUSING</a:t>
            </a:r>
          </a:p>
        </p:txBody>
      </p:sp>
      <p:sp>
        <p:nvSpPr>
          <p:cNvPr name="TextBox 10" id="10"/>
          <p:cNvSpPr txBox="true"/>
          <p:nvPr/>
        </p:nvSpPr>
        <p:spPr>
          <a:xfrm rot="0">
            <a:off x="12648010" y="4327622"/>
            <a:ext cx="5184036" cy="5181727"/>
          </a:xfrm>
          <a:prstGeom prst="rect">
            <a:avLst/>
          </a:prstGeom>
        </p:spPr>
        <p:txBody>
          <a:bodyPr anchor="t" rtlCol="false" tIns="0" lIns="0" bIns="0" rIns="0">
            <a:spAutoFit/>
          </a:bodyPr>
          <a:lstStyle/>
          <a:p>
            <a:pPr algn="l">
              <a:lnSpc>
                <a:spcPts val="2617"/>
              </a:lnSpc>
            </a:pPr>
            <a:r>
              <a:rPr lang="en-US" sz="1869">
                <a:solidFill>
                  <a:srgbClr val="FFFFFF"/>
                </a:solidFill>
                <a:latin typeface="Open Sans"/>
                <a:ea typeface="Open Sans"/>
                <a:cs typeface="Open Sans"/>
                <a:sym typeface="Open Sans"/>
              </a:rPr>
              <a:t>As part of its integrated services, SEAL Express Logistics offers storage facilities (bounded or non-bounded warehouse) for general or refrigerated/ frozen products. Through its network of partners, SEAL Express Logistics is able to offer flexible storage solutions, based on particular necessities of each client:</a:t>
            </a:r>
          </a:p>
          <a:p>
            <a:pPr algn="l">
              <a:lnSpc>
                <a:spcPts val="2617"/>
              </a:lnSpc>
            </a:pP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Storage for general goods and refrigerated/ frozen products</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Packing/ unpacking</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Palletizing</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Picking</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Quality security system</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Inventory control management.</a:t>
            </a:r>
          </a:p>
          <a:p>
            <a:pPr algn="l">
              <a:lnSpc>
                <a:spcPts val="2617"/>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052953" y="666636"/>
            <a:ext cx="4290814" cy="703435"/>
          </a:xfrm>
          <a:prstGeom prst="rect">
            <a:avLst/>
          </a:prstGeom>
        </p:spPr>
        <p:txBody>
          <a:bodyPr anchor="t" rtlCol="false" tIns="0" lIns="0" bIns="0" rIns="0">
            <a:spAutoFit/>
          </a:bodyPr>
          <a:lstStyle/>
          <a:p>
            <a:pPr algn="ctr">
              <a:lnSpc>
                <a:spcPts val="5644"/>
              </a:lnSpc>
            </a:pPr>
            <a:r>
              <a:rPr lang="en-US" b="true" sz="4444">
                <a:solidFill>
                  <a:srgbClr val="FFFFFF"/>
                </a:solidFill>
                <a:latin typeface="Open Sans Bold"/>
                <a:ea typeface="Open Sans Bold"/>
                <a:cs typeface="Open Sans Bold"/>
                <a:sym typeface="Open Sans Bold"/>
              </a:rPr>
              <a:t>OUR SERVICES</a:t>
            </a:r>
          </a:p>
        </p:txBody>
      </p:sp>
      <p:sp>
        <p:nvSpPr>
          <p:cNvPr name="AutoShape 4" id="4"/>
          <p:cNvSpPr/>
          <p:nvPr/>
        </p:nvSpPr>
        <p:spPr>
          <a:xfrm>
            <a:off x="8487732" y="1687052"/>
            <a:ext cx="1421257" cy="0"/>
          </a:xfrm>
          <a:prstGeom prst="line">
            <a:avLst/>
          </a:prstGeom>
          <a:ln cap="flat" w="38100">
            <a:solidFill>
              <a:srgbClr val="00AFEF"/>
            </a:solidFill>
            <a:prstDash val="solid"/>
            <a:headEnd type="none" len="sm" w="sm"/>
            <a:tailEnd type="none" len="sm" w="sm"/>
          </a:ln>
        </p:spPr>
      </p:sp>
      <p:sp>
        <p:nvSpPr>
          <p:cNvPr name="TextBox 5" id="5"/>
          <p:cNvSpPr txBox="true"/>
          <p:nvPr/>
        </p:nvSpPr>
        <p:spPr>
          <a:xfrm rot="0">
            <a:off x="6606724" y="4327622"/>
            <a:ext cx="5184036" cy="1619377"/>
          </a:xfrm>
          <a:prstGeom prst="rect">
            <a:avLst/>
          </a:prstGeom>
        </p:spPr>
        <p:txBody>
          <a:bodyPr anchor="t" rtlCol="false" tIns="0" lIns="0" bIns="0" rIns="0">
            <a:spAutoFit/>
          </a:bodyPr>
          <a:lstStyle/>
          <a:p>
            <a:pPr algn="l">
              <a:lnSpc>
                <a:spcPts val="2617"/>
              </a:lnSpc>
              <a:spcBef>
                <a:spcPct val="0"/>
              </a:spcBef>
            </a:pPr>
            <a:r>
              <a:rPr lang="en-US" sz="1869">
                <a:solidFill>
                  <a:srgbClr val="FFFFFF"/>
                </a:solidFill>
                <a:latin typeface="Open Sans"/>
                <a:ea typeface="Open Sans"/>
                <a:cs typeface="Open Sans"/>
                <a:sym typeface="Open Sans"/>
              </a:rPr>
              <a:t>Your cargo is as important to us as it is to you. Even though we take all measures to ensure safe﻿ handling of your cargo, unforeseeable accidents may happen; we therefore advise all our clients to apply for additional insurance.</a:t>
            </a:r>
            <a:r>
              <a:rPr lang="en-US" sz="1869">
                <a:solidFill>
                  <a:srgbClr val="FFFFFF"/>
                </a:solidFill>
                <a:latin typeface="Open Sans"/>
                <a:ea typeface="Open Sans"/>
                <a:cs typeface="Open Sans"/>
                <a:sym typeface="Open Sans"/>
              </a:rPr>
              <a:t>  </a:t>
            </a:r>
          </a:p>
        </p:txBody>
      </p:sp>
      <p:sp>
        <p:nvSpPr>
          <p:cNvPr name="TextBox 6" id="6"/>
          <p:cNvSpPr txBox="true"/>
          <p:nvPr/>
        </p:nvSpPr>
        <p:spPr>
          <a:xfrm rot="0">
            <a:off x="912003" y="2480933"/>
            <a:ext cx="4837471" cy="10656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CUSTOMS CLEARANCE FORMALITIES</a:t>
            </a:r>
          </a:p>
        </p:txBody>
      </p:sp>
      <p:sp>
        <p:nvSpPr>
          <p:cNvPr name="TextBox 7" id="7"/>
          <p:cNvSpPr txBox="true"/>
          <p:nvPr/>
        </p:nvSpPr>
        <p:spPr>
          <a:xfrm rot="0">
            <a:off x="812399" y="4327622"/>
            <a:ext cx="4937075" cy="1619431"/>
          </a:xfrm>
          <a:prstGeom prst="rect">
            <a:avLst/>
          </a:prstGeom>
        </p:spPr>
        <p:txBody>
          <a:bodyPr anchor="t" rtlCol="false" tIns="0" lIns="0" bIns="0" rIns="0">
            <a:spAutoFit/>
          </a:bodyPr>
          <a:lstStyle/>
          <a:p>
            <a:pPr algn="l" marL="0" indent="0" lvl="0">
              <a:lnSpc>
                <a:spcPts val="2615"/>
              </a:lnSpc>
              <a:spcBef>
                <a:spcPct val="0"/>
              </a:spcBef>
            </a:pPr>
            <a:r>
              <a:rPr lang="en-US" sz="1867">
                <a:solidFill>
                  <a:srgbClr val="FFFFFF"/>
                </a:solidFill>
                <a:latin typeface="Open Sans"/>
                <a:ea typeface="Open Sans"/>
                <a:cs typeface="Open Sans"/>
                <a:sym typeface="Open Sans"/>
              </a:rPr>
              <a:t>ISEAL Express Logistics offers assistance for customs clearance formalities through its sub-contractors making this process a smooth experience for you and helping you to save precious time.</a:t>
            </a:r>
          </a:p>
        </p:txBody>
      </p:sp>
      <p:sp>
        <p:nvSpPr>
          <p:cNvPr name="TextBox 8" id="8"/>
          <p:cNvSpPr txBox="true"/>
          <p:nvPr/>
        </p:nvSpPr>
        <p:spPr>
          <a:xfrm rot="0">
            <a:off x="6223308" y="2480933"/>
            <a:ext cx="5841384"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CARGO INSURANCE</a:t>
            </a:r>
          </a:p>
        </p:txBody>
      </p:sp>
      <p:sp>
        <p:nvSpPr>
          <p:cNvPr name="TextBox 9" id="9"/>
          <p:cNvSpPr txBox="true"/>
          <p:nvPr/>
        </p:nvSpPr>
        <p:spPr>
          <a:xfrm rot="0">
            <a:off x="13282051" y="2495801"/>
            <a:ext cx="3915955" cy="532239"/>
          </a:xfrm>
          <a:prstGeom prst="rect">
            <a:avLst/>
          </a:prstGeom>
        </p:spPr>
        <p:txBody>
          <a:bodyPr anchor="t" rtlCol="false" tIns="0" lIns="0" bIns="0" rIns="0">
            <a:spAutoFit/>
          </a:bodyPr>
          <a:lstStyle/>
          <a:p>
            <a:pPr algn="ctr">
              <a:lnSpc>
                <a:spcPts val="4247"/>
              </a:lnSpc>
            </a:pPr>
            <a:r>
              <a:rPr lang="en-US" b="true" sz="3344">
                <a:solidFill>
                  <a:srgbClr val="00AFEF"/>
                </a:solidFill>
                <a:latin typeface="Open Sans Bold"/>
                <a:ea typeface="Open Sans Bold"/>
                <a:cs typeface="Open Sans Bold"/>
                <a:sym typeface="Open Sans Bold"/>
              </a:rPr>
              <a:t>PROJECT CARGO</a:t>
            </a:r>
          </a:p>
        </p:txBody>
      </p:sp>
      <p:sp>
        <p:nvSpPr>
          <p:cNvPr name="TextBox 10" id="10"/>
          <p:cNvSpPr txBox="true"/>
          <p:nvPr/>
        </p:nvSpPr>
        <p:spPr>
          <a:xfrm rot="0">
            <a:off x="12648010" y="4327622"/>
            <a:ext cx="5184036" cy="2914777"/>
          </a:xfrm>
          <a:prstGeom prst="rect">
            <a:avLst/>
          </a:prstGeom>
        </p:spPr>
        <p:txBody>
          <a:bodyPr anchor="t" rtlCol="false" tIns="0" lIns="0" bIns="0" rIns="0">
            <a:spAutoFit/>
          </a:bodyPr>
          <a:lstStyle/>
          <a:p>
            <a:pPr algn="l">
              <a:lnSpc>
                <a:spcPts val="2617"/>
              </a:lnSpc>
            </a:pPr>
            <a:r>
              <a:rPr lang="en-US" sz="1869">
                <a:solidFill>
                  <a:srgbClr val="FFFFFF"/>
                </a:solidFill>
                <a:latin typeface="Open Sans"/>
                <a:ea typeface="Open Sans"/>
                <a:cs typeface="Open Sans"/>
                <a:sym typeface="Open Sans"/>
              </a:rPr>
              <a:t>Project cargo shipments require special expertise, dedication, concentration and particular solutions. Regardless of the shipment's route, our team handles every consignment in a professional manner, planning and engineering all the required points in detail.</a:t>
            </a:r>
          </a:p>
          <a:p>
            <a:pPr algn="l">
              <a:lnSpc>
                <a:spcPts val="2617"/>
              </a:lnSpc>
            </a:pPr>
          </a:p>
          <a:p>
            <a:pPr algn="l">
              <a:lnSpc>
                <a:spcPts val="2617"/>
              </a:lnSpc>
              <a:spcBef>
                <a:spcPct val="0"/>
              </a:spcBef>
            </a:pPr>
            <a:r>
              <a:rPr lang="en-US" b="true" sz="1869">
                <a:solidFill>
                  <a:srgbClr val="FFFFFF"/>
                </a:solidFill>
                <a:latin typeface="Open Sans Bold"/>
                <a:ea typeface="Open Sans Bold"/>
                <a:cs typeface="Open Sans Bold"/>
                <a:sym typeface="Open Sans Bold"/>
              </a:rPr>
              <a:t>Our projects logistic services include:</a:t>
            </a:r>
          </a:p>
        </p:txBody>
      </p:sp>
      <p:sp>
        <p:nvSpPr>
          <p:cNvPr name="TextBox 11" id="11"/>
          <p:cNvSpPr txBox="true"/>
          <p:nvPr/>
        </p:nvSpPr>
        <p:spPr>
          <a:xfrm rot="0">
            <a:off x="812399" y="6194703"/>
            <a:ext cx="4937075" cy="2267131"/>
          </a:xfrm>
          <a:prstGeom prst="rect">
            <a:avLst/>
          </a:prstGeom>
        </p:spPr>
        <p:txBody>
          <a:bodyPr anchor="t" rtlCol="false" tIns="0" lIns="0" bIns="0" rIns="0">
            <a:spAutoFit/>
          </a:bodyPr>
          <a:lstStyle/>
          <a:p>
            <a:pPr algn="l" marL="403277" indent="-201639" lvl="1">
              <a:lnSpc>
                <a:spcPts val="2615"/>
              </a:lnSpc>
              <a:buFont typeface="Arial"/>
              <a:buChar char="•"/>
            </a:pPr>
            <a:r>
              <a:rPr lang="en-US" sz="1867">
                <a:solidFill>
                  <a:srgbClr val="FFFFFF"/>
                </a:solidFill>
                <a:latin typeface="Open Sans"/>
                <a:ea typeface="Open Sans"/>
                <a:cs typeface="Open Sans"/>
                <a:sym typeface="Open Sans"/>
              </a:rPr>
              <a:t>Import/ export customs clearance</a:t>
            </a:r>
          </a:p>
          <a:p>
            <a:pPr algn="l" marL="403277" indent="-201639" lvl="1">
              <a:lnSpc>
                <a:spcPts val="2615"/>
              </a:lnSpc>
              <a:buFont typeface="Arial"/>
              <a:buChar char="•"/>
            </a:pPr>
            <a:r>
              <a:rPr lang="en-US" sz="1867">
                <a:solidFill>
                  <a:srgbClr val="FFFFFF"/>
                </a:solidFill>
                <a:latin typeface="Open Sans"/>
                <a:ea typeface="Open Sans"/>
                <a:cs typeface="Open Sans"/>
                <a:sym typeface="Open Sans"/>
              </a:rPr>
              <a:t>Transit formalities and guarantee</a:t>
            </a:r>
          </a:p>
          <a:p>
            <a:pPr algn="l" marL="403277" indent="-201639" lvl="1">
              <a:lnSpc>
                <a:spcPts val="2615"/>
              </a:lnSpc>
              <a:buFont typeface="Arial"/>
              <a:buChar char="•"/>
            </a:pPr>
            <a:r>
              <a:rPr lang="en-US" sz="1867">
                <a:solidFill>
                  <a:srgbClr val="FFFFFF"/>
                </a:solidFill>
                <a:latin typeface="Open Sans"/>
                <a:ea typeface="Open Sans"/>
                <a:cs typeface="Open Sans"/>
                <a:sym typeface="Open Sans"/>
              </a:rPr>
              <a:t>Bounded warehousing </a:t>
            </a:r>
          </a:p>
          <a:p>
            <a:pPr algn="l" marL="403277" indent="-201639" lvl="1">
              <a:lnSpc>
                <a:spcPts val="2615"/>
              </a:lnSpc>
              <a:buFont typeface="Arial"/>
              <a:buChar char="•"/>
            </a:pPr>
            <a:r>
              <a:rPr lang="en-US" sz="1867">
                <a:solidFill>
                  <a:srgbClr val="FFFFFF"/>
                </a:solidFill>
                <a:latin typeface="Open Sans"/>
                <a:ea typeface="Open Sans"/>
                <a:cs typeface="Open Sans"/>
                <a:sym typeface="Open Sans"/>
              </a:rPr>
              <a:t>ATA document</a:t>
            </a:r>
          </a:p>
          <a:p>
            <a:pPr algn="l" marL="403277" indent="-201639" lvl="1">
              <a:lnSpc>
                <a:spcPts val="2615"/>
              </a:lnSpc>
              <a:buFont typeface="Arial"/>
              <a:buChar char="•"/>
            </a:pPr>
            <a:r>
              <a:rPr lang="en-US" sz="1867">
                <a:solidFill>
                  <a:srgbClr val="FFFFFF"/>
                </a:solidFill>
                <a:latin typeface="Open Sans"/>
                <a:ea typeface="Open Sans"/>
                <a:cs typeface="Open Sans"/>
                <a:sym typeface="Open Sans"/>
              </a:rPr>
              <a:t>TIR document</a:t>
            </a:r>
          </a:p>
          <a:p>
            <a:pPr algn="l" marL="403277" indent="-201639" lvl="1">
              <a:lnSpc>
                <a:spcPts val="2615"/>
              </a:lnSpc>
              <a:spcBef>
                <a:spcPct val="0"/>
              </a:spcBef>
              <a:buFont typeface="Arial"/>
              <a:buChar char="•"/>
            </a:pPr>
            <a:r>
              <a:rPr lang="en-US" sz="1867">
                <a:solidFill>
                  <a:srgbClr val="FFFFFF"/>
                </a:solidFill>
                <a:latin typeface="Open Sans"/>
                <a:ea typeface="Open Sans"/>
                <a:cs typeface="Open Sans"/>
                <a:sym typeface="Open Sans"/>
              </a:rPr>
              <a:t>Any other related services by request.</a:t>
            </a:r>
          </a:p>
          <a:p>
            <a:pPr algn="l" marL="0" indent="0" lvl="0">
              <a:lnSpc>
                <a:spcPts val="2615"/>
              </a:lnSpc>
              <a:spcBef>
                <a:spcPct val="0"/>
              </a:spcBef>
            </a:pPr>
          </a:p>
        </p:txBody>
      </p:sp>
      <p:sp>
        <p:nvSpPr>
          <p:cNvPr name="TextBox 12" id="12"/>
          <p:cNvSpPr txBox="true"/>
          <p:nvPr/>
        </p:nvSpPr>
        <p:spPr>
          <a:xfrm rot="0">
            <a:off x="6606724" y="6108797"/>
            <a:ext cx="5184036" cy="971677"/>
          </a:xfrm>
          <a:prstGeom prst="rect">
            <a:avLst/>
          </a:prstGeom>
        </p:spPr>
        <p:txBody>
          <a:bodyPr anchor="t" rtlCol="false" tIns="0" lIns="0" bIns="0" rIns="0">
            <a:spAutoFit/>
          </a:bodyPr>
          <a:lstStyle/>
          <a:p>
            <a:pPr algn="l">
              <a:lnSpc>
                <a:spcPts val="2617"/>
              </a:lnSpc>
              <a:spcBef>
                <a:spcPct val="0"/>
              </a:spcBef>
            </a:pPr>
            <a:r>
              <a:rPr lang="en-US" sz="1869">
                <a:solidFill>
                  <a:srgbClr val="FFFFFF"/>
                </a:solidFill>
                <a:latin typeface="Open Sans"/>
                <a:ea typeface="Open Sans"/>
                <a:cs typeface="Open Sans"/>
                <a:sym typeface="Open Sans"/>
              </a:rPr>
              <a:t>We can offer additional insurance through our broker or provide a list of reliable insur﻿ance brokers which you may contact.</a:t>
            </a:r>
            <a:r>
              <a:rPr lang="en-US" sz="1869">
                <a:solidFill>
                  <a:srgbClr val="FFFFFF"/>
                </a:solidFill>
                <a:latin typeface="Open Sans"/>
                <a:ea typeface="Open Sans"/>
                <a:cs typeface="Open Sans"/>
                <a:sym typeface="Open Sans"/>
              </a:rPr>
              <a:t>  </a:t>
            </a:r>
          </a:p>
        </p:txBody>
      </p:sp>
      <p:sp>
        <p:nvSpPr>
          <p:cNvPr name="TextBox 13" id="13"/>
          <p:cNvSpPr txBox="true"/>
          <p:nvPr/>
        </p:nvSpPr>
        <p:spPr>
          <a:xfrm rot="0">
            <a:off x="12648010" y="7490157"/>
            <a:ext cx="5184036" cy="2267077"/>
          </a:xfrm>
          <a:prstGeom prst="rect">
            <a:avLst/>
          </a:prstGeom>
        </p:spPr>
        <p:txBody>
          <a:bodyPr anchor="t" rtlCol="false" tIns="0" lIns="0" bIns="0" rIns="0">
            <a:spAutoFit/>
          </a:bodyPr>
          <a:lstStyle/>
          <a:p>
            <a:pPr algn="l" marL="403732" indent="-201866" lvl="1">
              <a:lnSpc>
                <a:spcPts val="2617"/>
              </a:lnSpc>
              <a:buFont typeface="Arial"/>
              <a:buChar char="•"/>
            </a:pPr>
            <a:r>
              <a:rPr lang="en-US" sz="1869">
                <a:solidFill>
                  <a:srgbClr val="FFFFFF"/>
                </a:solidFill>
                <a:latin typeface="Open Sans"/>
                <a:ea typeface="Open Sans"/>
                <a:cs typeface="Open Sans"/>
                <a:sym typeface="Open Sans"/>
              </a:rPr>
              <a:t>Project cargo multi-modal transportation</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Project cargo handling, including lashing &amp; securing</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Project cargo storage</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Operations survey</a:t>
            </a:r>
          </a:p>
          <a:p>
            <a:pPr algn="l" marL="403732" indent="-201866" lvl="1">
              <a:lnSpc>
                <a:spcPts val="2617"/>
              </a:lnSpc>
              <a:buFont typeface="Arial"/>
              <a:buChar char="•"/>
            </a:pPr>
            <a:r>
              <a:rPr lang="en-US" sz="1869">
                <a:solidFill>
                  <a:srgbClr val="FFFFFF"/>
                </a:solidFill>
                <a:latin typeface="Open Sans"/>
                <a:ea typeface="Open Sans"/>
                <a:cs typeface="Open Sans"/>
                <a:sym typeface="Open Sans"/>
              </a:rPr>
              <a:t>Customs clearance.</a:t>
            </a:r>
          </a:p>
          <a:p>
            <a:pPr algn="l">
              <a:lnSpc>
                <a:spcPts val="2617"/>
              </a:lnSpc>
              <a:spcBef>
                <a:spcPct val="0"/>
              </a:spcBef>
            </a:pPr>
            <a:r>
              <a:rPr lang="en-US" sz="1869">
                <a:solidFill>
                  <a:srgbClr val="FFFFFF"/>
                </a:solidFill>
                <a:latin typeface="Open Sans"/>
                <a:ea typeface="Open Sans"/>
                <a:cs typeface="Open Sans"/>
                <a:sym typeface="Open Sans"/>
              </a:rPr>
              <a:t>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98553" y="295539"/>
            <a:ext cx="4871147" cy="486670"/>
          </a:xfrm>
          <a:prstGeom prst="rect">
            <a:avLst/>
          </a:prstGeom>
        </p:spPr>
        <p:txBody>
          <a:bodyPr anchor="t" rtlCol="false" tIns="0" lIns="0" bIns="0" rIns="0">
            <a:spAutoFit/>
          </a:bodyPr>
          <a:lstStyle/>
          <a:p>
            <a:pPr algn="ctr">
              <a:lnSpc>
                <a:spcPts val="3954"/>
              </a:lnSpc>
            </a:pPr>
            <a:r>
              <a:rPr lang="en-US" b="true" sz="3113">
                <a:solidFill>
                  <a:srgbClr val="FFFFFF"/>
                </a:solidFill>
                <a:latin typeface="Open Sans Bold"/>
                <a:ea typeface="Open Sans Bold"/>
                <a:cs typeface="Open Sans Bold"/>
                <a:sym typeface="Open Sans Bold"/>
              </a:rPr>
              <a:t>COMPLETED PROJECTS</a:t>
            </a:r>
          </a:p>
        </p:txBody>
      </p:sp>
      <p:sp>
        <p:nvSpPr>
          <p:cNvPr name="AutoShape 4" id="4"/>
          <p:cNvSpPr/>
          <p:nvPr/>
        </p:nvSpPr>
        <p:spPr>
          <a:xfrm>
            <a:off x="1589359" y="1009650"/>
            <a:ext cx="1421257" cy="0"/>
          </a:xfrm>
          <a:prstGeom prst="line">
            <a:avLst/>
          </a:prstGeom>
          <a:ln cap="flat" w="38100">
            <a:solidFill>
              <a:srgbClr val="00AFEF"/>
            </a:solidFill>
            <a:prstDash val="solid"/>
            <a:headEnd type="none" len="sm" w="sm"/>
            <a:tailEnd type="none" len="sm" w="sm"/>
          </a:ln>
        </p:spPr>
      </p:sp>
      <p:sp>
        <p:nvSpPr>
          <p:cNvPr name="TextBox 5" id="5"/>
          <p:cNvSpPr txBox="true"/>
          <p:nvPr/>
        </p:nvSpPr>
        <p:spPr>
          <a:xfrm rot="0">
            <a:off x="5021942" y="1009650"/>
            <a:ext cx="7215633" cy="459595"/>
          </a:xfrm>
          <a:prstGeom prst="rect">
            <a:avLst/>
          </a:prstGeom>
        </p:spPr>
        <p:txBody>
          <a:bodyPr anchor="t" rtlCol="false" tIns="0" lIns="0" bIns="0" rIns="0">
            <a:spAutoFit/>
          </a:bodyPr>
          <a:lstStyle/>
          <a:p>
            <a:pPr algn="ctr">
              <a:lnSpc>
                <a:spcPts val="3739"/>
              </a:lnSpc>
            </a:pPr>
            <a:r>
              <a:rPr lang="en-US" b="true" sz="2944">
                <a:solidFill>
                  <a:srgbClr val="00AFEF"/>
                </a:solidFill>
                <a:latin typeface="Open Sans Bold"/>
                <a:ea typeface="Open Sans Bold"/>
                <a:cs typeface="Open Sans Bold"/>
                <a:sym typeface="Open Sans Bold"/>
              </a:rPr>
              <a:t>OVERSIZED RAIL INFRASTRUCTURE</a:t>
            </a:r>
          </a:p>
        </p:txBody>
      </p:sp>
      <p:sp>
        <p:nvSpPr>
          <p:cNvPr name="TextBox 6" id="6"/>
          <p:cNvSpPr txBox="true"/>
          <p:nvPr/>
        </p:nvSpPr>
        <p:spPr>
          <a:xfrm rot="0">
            <a:off x="5021942" y="5354167"/>
            <a:ext cx="7601058" cy="459595"/>
          </a:xfrm>
          <a:prstGeom prst="rect">
            <a:avLst/>
          </a:prstGeom>
        </p:spPr>
        <p:txBody>
          <a:bodyPr anchor="t" rtlCol="false" tIns="0" lIns="0" bIns="0" rIns="0">
            <a:spAutoFit/>
          </a:bodyPr>
          <a:lstStyle/>
          <a:p>
            <a:pPr algn="ctr" marL="0" indent="0" lvl="0">
              <a:lnSpc>
                <a:spcPts val="3739"/>
              </a:lnSpc>
              <a:spcBef>
                <a:spcPct val="0"/>
              </a:spcBef>
            </a:pPr>
            <a:r>
              <a:rPr lang="en-US" b="true" sz="2944" strike="noStrike" u="none">
                <a:solidFill>
                  <a:srgbClr val="00AFEF"/>
                </a:solidFill>
                <a:latin typeface="Open Sans Bold"/>
                <a:ea typeface="Open Sans Bold"/>
                <a:cs typeface="Open Sans Bold"/>
                <a:sym typeface="Open Sans Bold"/>
              </a:rPr>
              <a:t>HIGH-PRECISION CUTTING MACHINE </a:t>
            </a:r>
          </a:p>
        </p:txBody>
      </p:sp>
      <p:sp>
        <p:nvSpPr>
          <p:cNvPr name="TextBox 7" id="7"/>
          <p:cNvSpPr txBox="true"/>
          <p:nvPr/>
        </p:nvSpPr>
        <p:spPr>
          <a:xfrm rot="0">
            <a:off x="6405952" y="1684191"/>
            <a:ext cx="4447613" cy="331016"/>
          </a:xfrm>
          <a:prstGeom prst="rect">
            <a:avLst/>
          </a:prstGeom>
        </p:spPr>
        <p:txBody>
          <a:bodyPr anchor="t" rtlCol="false" tIns="0" lIns="0" bIns="0" rIns="0">
            <a:spAutoFit/>
          </a:bodyPr>
          <a:lstStyle/>
          <a:p>
            <a:pPr algn="ctr" marL="0" indent="0" lvl="0">
              <a:lnSpc>
                <a:spcPts val="2755"/>
              </a:lnSpc>
              <a:spcBef>
                <a:spcPct val="0"/>
              </a:spcBef>
            </a:pPr>
            <a:r>
              <a:rPr lang="en-US" sz="1967">
                <a:solidFill>
                  <a:srgbClr val="FFFFFF"/>
                </a:solidFill>
                <a:latin typeface="Open Sans"/>
                <a:ea typeface="Open Sans"/>
                <a:cs typeface="Open Sans"/>
                <a:sym typeface="Open Sans"/>
              </a:rPr>
              <a:t>Stuffing, lashing and securing on 40FR</a:t>
            </a:r>
          </a:p>
        </p:txBody>
      </p:sp>
      <p:sp>
        <p:nvSpPr>
          <p:cNvPr name="TextBox 8" id="8"/>
          <p:cNvSpPr txBox="true"/>
          <p:nvPr/>
        </p:nvSpPr>
        <p:spPr>
          <a:xfrm rot="0">
            <a:off x="5462414" y="6032837"/>
            <a:ext cx="6720115" cy="331016"/>
          </a:xfrm>
          <a:prstGeom prst="rect">
            <a:avLst/>
          </a:prstGeom>
        </p:spPr>
        <p:txBody>
          <a:bodyPr anchor="t" rtlCol="false" tIns="0" lIns="0" bIns="0" rIns="0">
            <a:spAutoFit/>
          </a:bodyPr>
          <a:lstStyle/>
          <a:p>
            <a:pPr algn="ctr" marL="0" indent="0" lvl="0">
              <a:lnSpc>
                <a:spcPts val="2755"/>
              </a:lnSpc>
              <a:spcBef>
                <a:spcPct val="0"/>
              </a:spcBef>
            </a:pPr>
            <a:r>
              <a:rPr lang="en-US" sz="1967" strike="noStrike" u="none">
                <a:solidFill>
                  <a:srgbClr val="FFFFFF"/>
                </a:solidFill>
                <a:latin typeface="Open Sans"/>
                <a:ea typeface="Open Sans"/>
                <a:cs typeface="Open Sans"/>
                <a:sym typeface="Open Sans"/>
              </a:rPr>
              <a:t>Transport, unpacking and positioning in working position</a:t>
            </a:r>
          </a:p>
        </p:txBody>
      </p:sp>
      <p:grpSp>
        <p:nvGrpSpPr>
          <p:cNvPr name="Group 9" id="9"/>
          <p:cNvGrpSpPr/>
          <p:nvPr/>
        </p:nvGrpSpPr>
        <p:grpSpPr>
          <a:xfrm rot="0">
            <a:off x="2299988" y="2320006"/>
            <a:ext cx="13419869" cy="2748411"/>
            <a:chOff x="0" y="0"/>
            <a:chExt cx="17893159" cy="3664547"/>
          </a:xfrm>
        </p:grpSpPr>
        <p:sp>
          <p:nvSpPr>
            <p:cNvPr name="Freeform 10" id="10"/>
            <p:cNvSpPr/>
            <p:nvPr/>
          </p:nvSpPr>
          <p:spPr>
            <a:xfrm flipH="false" flipV="false" rot="0">
              <a:off x="0" y="0"/>
              <a:ext cx="5712461" cy="3664547"/>
            </a:xfrm>
            <a:custGeom>
              <a:avLst/>
              <a:gdLst/>
              <a:ahLst/>
              <a:cxnLst/>
              <a:rect r="r" b="b" t="t" l="l"/>
              <a:pathLst>
                <a:path h="3664547" w="5712461">
                  <a:moveTo>
                    <a:pt x="0" y="0"/>
                  </a:moveTo>
                  <a:lnTo>
                    <a:pt x="5712461" y="0"/>
                  </a:lnTo>
                  <a:lnTo>
                    <a:pt x="5712461" y="3664547"/>
                  </a:lnTo>
                  <a:lnTo>
                    <a:pt x="0" y="3664547"/>
                  </a:lnTo>
                  <a:lnTo>
                    <a:pt x="0" y="0"/>
                  </a:lnTo>
                  <a:close/>
                </a:path>
              </a:pathLst>
            </a:custGeom>
            <a:blipFill>
              <a:blip r:embed="rId4"/>
              <a:stretch>
                <a:fillRect l="0" t="-2224" r="-6885" b="-22739"/>
              </a:stretch>
            </a:blipFill>
          </p:spPr>
        </p:sp>
        <p:sp>
          <p:nvSpPr>
            <p:cNvPr name="Freeform 11" id="11"/>
            <p:cNvSpPr/>
            <p:nvPr/>
          </p:nvSpPr>
          <p:spPr>
            <a:xfrm flipH="false" flipV="false" rot="0">
              <a:off x="6115160" y="0"/>
              <a:ext cx="5687650" cy="3664547"/>
            </a:xfrm>
            <a:custGeom>
              <a:avLst/>
              <a:gdLst/>
              <a:ahLst/>
              <a:cxnLst/>
              <a:rect r="r" b="b" t="t" l="l"/>
              <a:pathLst>
                <a:path h="3664547" w="5687650">
                  <a:moveTo>
                    <a:pt x="0" y="0"/>
                  </a:moveTo>
                  <a:lnTo>
                    <a:pt x="5687650" y="0"/>
                  </a:lnTo>
                  <a:lnTo>
                    <a:pt x="5687650" y="3664547"/>
                  </a:lnTo>
                  <a:lnTo>
                    <a:pt x="0" y="3664547"/>
                  </a:lnTo>
                  <a:lnTo>
                    <a:pt x="0" y="0"/>
                  </a:lnTo>
                  <a:close/>
                </a:path>
              </a:pathLst>
            </a:custGeom>
            <a:blipFill>
              <a:blip r:embed="rId5"/>
              <a:stretch>
                <a:fillRect l="-1225" t="-2563" r="-1538" b="-17128"/>
              </a:stretch>
            </a:blipFill>
          </p:spPr>
        </p:sp>
        <p:sp>
          <p:nvSpPr>
            <p:cNvPr name="Freeform 12" id="12"/>
            <p:cNvSpPr/>
            <p:nvPr/>
          </p:nvSpPr>
          <p:spPr>
            <a:xfrm flipH="false" flipV="false" rot="0">
              <a:off x="12205509" y="0"/>
              <a:ext cx="5687650" cy="3664547"/>
            </a:xfrm>
            <a:custGeom>
              <a:avLst/>
              <a:gdLst/>
              <a:ahLst/>
              <a:cxnLst/>
              <a:rect r="r" b="b" t="t" l="l"/>
              <a:pathLst>
                <a:path h="3664547" w="5687650">
                  <a:moveTo>
                    <a:pt x="0" y="0"/>
                  </a:moveTo>
                  <a:lnTo>
                    <a:pt x="5687650" y="0"/>
                  </a:lnTo>
                  <a:lnTo>
                    <a:pt x="5687650" y="3664547"/>
                  </a:lnTo>
                  <a:lnTo>
                    <a:pt x="0" y="3664547"/>
                  </a:lnTo>
                  <a:lnTo>
                    <a:pt x="0" y="0"/>
                  </a:lnTo>
                  <a:close/>
                </a:path>
              </a:pathLst>
            </a:custGeom>
            <a:blipFill>
              <a:blip r:embed="rId6"/>
              <a:stretch>
                <a:fillRect l="-343" t="-1282" r="-885" b="-16622"/>
              </a:stretch>
            </a:blipFill>
          </p:spPr>
        </p:sp>
      </p:grpSp>
      <p:grpSp>
        <p:nvGrpSpPr>
          <p:cNvPr name="Group 13" id="13"/>
          <p:cNvGrpSpPr/>
          <p:nvPr/>
        </p:nvGrpSpPr>
        <p:grpSpPr>
          <a:xfrm rot="0">
            <a:off x="2299988" y="6668653"/>
            <a:ext cx="13419869" cy="3311211"/>
            <a:chOff x="0" y="0"/>
            <a:chExt cx="17893159" cy="4414948"/>
          </a:xfrm>
        </p:grpSpPr>
        <p:sp>
          <p:nvSpPr>
            <p:cNvPr name="Freeform 14" id="14"/>
            <p:cNvSpPr/>
            <p:nvPr/>
          </p:nvSpPr>
          <p:spPr>
            <a:xfrm flipH="false" flipV="false" rot="0">
              <a:off x="0" y="0"/>
              <a:ext cx="5712461" cy="4414948"/>
            </a:xfrm>
            <a:custGeom>
              <a:avLst/>
              <a:gdLst/>
              <a:ahLst/>
              <a:cxnLst/>
              <a:rect r="r" b="b" t="t" l="l"/>
              <a:pathLst>
                <a:path h="4414948" w="5712461">
                  <a:moveTo>
                    <a:pt x="0" y="0"/>
                  </a:moveTo>
                  <a:lnTo>
                    <a:pt x="5712461" y="0"/>
                  </a:lnTo>
                  <a:lnTo>
                    <a:pt x="5712461" y="4414948"/>
                  </a:lnTo>
                  <a:lnTo>
                    <a:pt x="0" y="4414948"/>
                  </a:lnTo>
                  <a:lnTo>
                    <a:pt x="0" y="0"/>
                  </a:lnTo>
                  <a:close/>
                </a:path>
              </a:pathLst>
            </a:custGeom>
            <a:blipFill>
              <a:blip r:embed="rId7"/>
              <a:stretch>
                <a:fillRect l="-9415" t="-4398" r="-9213" b="-10721"/>
              </a:stretch>
            </a:blipFill>
            <a:ln cap="sq">
              <a:noFill/>
              <a:prstDash val="solid"/>
              <a:miter/>
            </a:ln>
          </p:spPr>
        </p:sp>
        <p:sp>
          <p:nvSpPr>
            <p:cNvPr name="Freeform 15" id="15"/>
            <p:cNvSpPr/>
            <p:nvPr/>
          </p:nvSpPr>
          <p:spPr>
            <a:xfrm flipH="false" flipV="false" rot="0">
              <a:off x="6115160" y="0"/>
              <a:ext cx="5687650" cy="4414948"/>
            </a:xfrm>
            <a:custGeom>
              <a:avLst/>
              <a:gdLst/>
              <a:ahLst/>
              <a:cxnLst/>
              <a:rect r="r" b="b" t="t" l="l"/>
              <a:pathLst>
                <a:path h="4414948" w="5687650">
                  <a:moveTo>
                    <a:pt x="0" y="0"/>
                  </a:moveTo>
                  <a:lnTo>
                    <a:pt x="5687650" y="0"/>
                  </a:lnTo>
                  <a:lnTo>
                    <a:pt x="5687650" y="4414948"/>
                  </a:lnTo>
                  <a:lnTo>
                    <a:pt x="0" y="4414948"/>
                  </a:lnTo>
                  <a:lnTo>
                    <a:pt x="0" y="0"/>
                  </a:lnTo>
                  <a:close/>
                </a:path>
              </a:pathLst>
            </a:custGeom>
            <a:blipFill>
              <a:blip r:embed="rId8"/>
              <a:stretch>
                <a:fillRect l="-4950" t="-1177" r="-10862" b="-10721"/>
              </a:stretch>
            </a:blipFill>
          </p:spPr>
        </p:sp>
        <p:sp>
          <p:nvSpPr>
            <p:cNvPr name="Freeform 16" id="16"/>
            <p:cNvSpPr/>
            <p:nvPr/>
          </p:nvSpPr>
          <p:spPr>
            <a:xfrm flipH="false" flipV="false" rot="0">
              <a:off x="12205509" y="0"/>
              <a:ext cx="5687650" cy="4414948"/>
            </a:xfrm>
            <a:custGeom>
              <a:avLst/>
              <a:gdLst/>
              <a:ahLst/>
              <a:cxnLst/>
              <a:rect r="r" b="b" t="t" l="l"/>
              <a:pathLst>
                <a:path h="4414948" w="5687650">
                  <a:moveTo>
                    <a:pt x="0" y="0"/>
                  </a:moveTo>
                  <a:lnTo>
                    <a:pt x="5687650" y="0"/>
                  </a:lnTo>
                  <a:lnTo>
                    <a:pt x="5687650" y="4414948"/>
                  </a:lnTo>
                  <a:lnTo>
                    <a:pt x="0" y="4414948"/>
                  </a:lnTo>
                  <a:lnTo>
                    <a:pt x="0" y="0"/>
                  </a:lnTo>
                  <a:close/>
                </a:path>
              </a:pathLst>
            </a:custGeom>
            <a:blipFill>
              <a:blip r:embed="rId9"/>
              <a:stretch>
                <a:fillRect l="-5674" t="-715" r="-9659" b="-10721"/>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91818"/>
        </a:solidFill>
      </p:bgPr>
    </p:bg>
    <p:spTree>
      <p:nvGrpSpPr>
        <p:cNvPr id="1" name=""/>
        <p:cNvGrpSpPr/>
        <p:nvPr/>
      </p:nvGrpSpPr>
      <p:grpSpPr>
        <a:xfrm>
          <a:off x="0" y="0"/>
          <a:ext cx="0" cy="0"/>
          <a:chOff x="0" y="0"/>
          <a:chExt cx="0" cy="0"/>
        </a:xfrm>
      </p:grpSpPr>
      <p:sp>
        <p:nvSpPr>
          <p:cNvPr name="Freeform 2" id="2"/>
          <p:cNvSpPr/>
          <p:nvPr/>
        </p:nvSpPr>
        <p:spPr>
          <a:xfrm flipH="false" flipV="false" rot="0">
            <a:off x="17395183" y="9405789"/>
            <a:ext cx="911867" cy="900261"/>
          </a:xfrm>
          <a:custGeom>
            <a:avLst/>
            <a:gdLst/>
            <a:ahLst/>
            <a:cxnLst/>
            <a:rect r="r" b="b" t="t" l="l"/>
            <a:pathLst>
              <a:path h="900261" w="911867">
                <a:moveTo>
                  <a:pt x="0" y="0"/>
                </a:moveTo>
                <a:lnTo>
                  <a:pt x="911867" y="0"/>
                </a:lnTo>
                <a:lnTo>
                  <a:pt x="911867" y="900261"/>
                </a:lnTo>
                <a:lnTo>
                  <a:pt x="0" y="90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1589359" y="1009650"/>
            <a:ext cx="1421257" cy="0"/>
          </a:xfrm>
          <a:prstGeom prst="line">
            <a:avLst/>
          </a:prstGeom>
          <a:ln cap="flat" w="38100">
            <a:solidFill>
              <a:srgbClr val="00AFEF"/>
            </a:solidFill>
            <a:prstDash val="solid"/>
            <a:headEnd type="none" len="sm" w="sm"/>
            <a:tailEnd type="none" len="sm" w="sm"/>
          </a:ln>
        </p:spPr>
      </p:sp>
      <p:grpSp>
        <p:nvGrpSpPr>
          <p:cNvPr name="Group 4" id="4"/>
          <p:cNvGrpSpPr/>
          <p:nvPr/>
        </p:nvGrpSpPr>
        <p:grpSpPr>
          <a:xfrm rot="0">
            <a:off x="2191514" y="2272381"/>
            <a:ext cx="13369937" cy="2968719"/>
            <a:chOff x="0" y="0"/>
            <a:chExt cx="17826582" cy="3958292"/>
          </a:xfrm>
        </p:grpSpPr>
        <p:sp>
          <p:nvSpPr>
            <p:cNvPr name="Freeform 5" id="5"/>
            <p:cNvSpPr/>
            <p:nvPr/>
          </p:nvSpPr>
          <p:spPr>
            <a:xfrm flipH="false" flipV="false" rot="0">
              <a:off x="0" y="0"/>
              <a:ext cx="5619251" cy="3958292"/>
            </a:xfrm>
            <a:custGeom>
              <a:avLst/>
              <a:gdLst/>
              <a:ahLst/>
              <a:cxnLst/>
              <a:rect r="r" b="b" t="t" l="l"/>
              <a:pathLst>
                <a:path h="3958292" w="5619251">
                  <a:moveTo>
                    <a:pt x="0" y="0"/>
                  </a:moveTo>
                  <a:lnTo>
                    <a:pt x="5619251" y="0"/>
                  </a:lnTo>
                  <a:lnTo>
                    <a:pt x="5619251" y="3958292"/>
                  </a:lnTo>
                  <a:lnTo>
                    <a:pt x="0" y="3958292"/>
                  </a:lnTo>
                  <a:lnTo>
                    <a:pt x="0" y="0"/>
                  </a:lnTo>
                  <a:close/>
                </a:path>
              </a:pathLst>
            </a:custGeom>
            <a:blipFill>
              <a:blip r:embed="rId4"/>
              <a:stretch>
                <a:fillRect l="-3399" t="-13715" r="-116797" b="-118602"/>
              </a:stretch>
            </a:blipFill>
          </p:spPr>
        </p:sp>
        <p:sp>
          <p:nvSpPr>
            <p:cNvPr name="Freeform 6" id="6"/>
            <p:cNvSpPr/>
            <p:nvPr/>
          </p:nvSpPr>
          <p:spPr>
            <a:xfrm flipH="false" flipV="false" rot="0">
              <a:off x="5938739" y="0"/>
              <a:ext cx="5805076" cy="3958292"/>
            </a:xfrm>
            <a:custGeom>
              <a:avLst/>
              <a:gdLst/>
              <a:ahLst/>
              <a:cxnLst/>
              <a:rect r="r" b="b" t="t" l="l"/>
              <a:pathLst>
                <a:path h="3958292" w="5805076">
                  <a:moveTo>
                    <a:pt x="0" y="0"/>
                  </a:moveTo>
                  <a:lnTo>
                    <a:pt x="5805076" y="0"/>
                  </a:lnTo>
                  <a:lnTo>
                    <a:pt x="5805076" y="3958292"/>
                  </a:lnTo>
                  <a:lnTo>
                    <a:pt x="0" y="3958292"/>
                  </a:lnTo>
                  <a:lnTo>
                    <a:pt x="0" y="0"/>
                  </a:lnTo>
                  <a:close/>
                </a:path>
              </a:pathLst>
            </a:custGeom>
            <a:blipFill>
              <a:blip r:embed="rId5"/>
              <a:stretch>
                <a:fillRect l="-1880" t="-118553" r="-111176" b="-14165"/>
              </a:stretch>
            </a:blipFill>
          </p:spPr>
        </p:sp>
        <p:sp>
          <p:nvSpPr>
            <p:cNvPr name="Freeform 7" id="7"/>
            <p:cNvSpPr/>
            <p:nvPr/>
          </p:nvSpPr>
          <p:spPr>
            <a:xfrm flipH="false" flipV="false" rot="0">
              <a:off x="12061315" y="0"/>
              <a:ext cx="5765267" cy="3958292"/>
            </a:xfrm>
            <a:custGeom>
              <a:avLst/>
              <a:gdLst/>
              <a:ahLst/>
              <a:cxnLst/>
              <a:rect r="r" b="b" t="t" l="l"/>
              <a:pathLst>
                <a:path h="3958292" w="5765267">
                  <a:moveTo>
                    <a:pt x="0" y="0"/>
                  </a:moveTo>
                  <a:lnTo>
                    <a:pt x="5765267" y="0"/>
                  </a:lnTo>
                  <a:lnTo>
                    <a:pt x="5765267" y="3958292"/>
                  </a:lnTo>
                  <a:lnTo>
                    <a:pt x="0" y="3958292"/>
                  </a:lnTo>
                  <a:lnTo>
                    <a:pt x="0" y="0"/>
                  </a:lnTo>
                  <a:close/>
                </a:path>
              </a:pathLst>
            </a:custGeom>
            <a:blipFill>
              <a:blip r:embed="rId4"/>
              <a:stretch>
                <a:fillRect l="-2018" t="-117795" r="-111808" b="-13665"/>
              </a:stretch>
            </a:blipFill>
          </p:spPr>
        </p:sp>
      </p:grpSp>
      <p:grpSp>
        <p:nvGrpSpPr>
          <p:cNvPr name="Group 8" id="8"/>
          <p:cNvGrpSpPr/>
          <p:nvPr/>
        </p:nvGrpSpPr>
        <p:grpSpPr>
          <a:xfrm rot="0">
            <a:off x="2136758" y="6611503"/>
            <a:ext cx="13424693" cy="3485993"/>
            <a:chOff x="0" y="0"/>
            <a:chExt cx="17899590" cy="4647991"/>
          </a:xfrm>
        </p:grpSpPr>
        <p:sp>
          <p:nvSpPr>
            <p:cNvPr name="Freeform 9" id="9"/>
            <p:cNvSpPr/>
            <p:nvPr/>
          </p:nvSpPr>
          <p:spPr>
            <a:xfrm flipH="false" flipV="false" rot="0">
              <a:off x="6011747" y="12700"/>
              <a:ext cx="5805076" cy="4635291"/>
            </a:xfrm>
            <a:custGeom>
              <a:avLst/>
              <a:gdLst/>
              <a:ahLst/>
              <a:cxnLst/>
              <a:rect r="r" b="b" t="t" l="l"/>
              <a:pathLst>
                <a:path h="4635291" w="5805076">
                  <a:moveTo>
                    <a:pt x="0" y="0"/>
                  </a:moveTo>
                  <a:lnTo>
                    <a:pt x="5805076" y="0"/>
                  </a:lnTo>
                  <a:lnTo>
                    <a:pt x="5805076" y="4635291"/>
                  </a:lnTo>
                  <a:lnTo>
                    <a:pt x="0" y="4635291"/>
                  </a:lnTo>
                  <a:lnTo>
                    <a:pt x="0" y="0"/>
                  </a:lnTo>
                  <a:close/>
                </a:path>
              </a:pathLst>
            </a:custGeom>
            <a:blipFill>
              <a:blip r:embed="rId6"/>
              <a:stretch>
                <a:fillRect l="-10582" t="0" r="-57041" b="-18025"/>
              </a:stretch>
            </a:blipFill>
          </p:spPr>
        </p:sp>
        <p:sp>
          <p:nvSpPr>
            <p:cNvPr name="Freeform 10" id="10"/>
            <p:cNvSpPr/>
            <p:nvPr/>
          </p:nvSpPr>
          <p:spPr>
            <a:xfrm flipH="false" flipV="false" rot="0">
              <a:off x="12134323" y="0"/>
              <a:ext cx="5765267" cy="4635291"/>
            </a:xfrm>
            <a:custGeom>
              <a:avLst/>
              <a:gdLst/>
              <a:ahLst/>
              <a:cxnLst/>
              <a:rect r="r" b="b" t="t" l="l"/>
              <a:pathLst>
                <a:path h="4635291" w="5765267">
                  <a:moveTo>
                    <a:pt x="0" y="0"/>
                  </a:moveTo>
                  <a:lnTo>
                    <a:pt x="5765267" y="0"/>
                  </a:lnTo>
                  <a:lnTo>
                    <a:pt x="5765267" y="4635291"/>
                  </a:lnTo>
                  <a:lnTo>
                    <a:pt x="0" y="4635291"/>
                  </a:lnTo>
                  <a:lnTo>
                    <a:pt x="0" y="0"/>
                  </a:lnTo>
                  <a:close/>
                </a:path>
              </a:pathLst>
            </a:custGeom>
            <a:blipFill>
              <a:blip r:embed="rId7"/>
              <a:stretch>
                <a:fillRect l="-70496" t="-148779" r="-21794" b="-176611"/>
              </a:stretch>
            </a:blipFill>
          </p:spPr>
        </p:sp>
        <p:sp>
          <p:nvSpPr>
            <p:cNvPr name="Freeform 11" id="11"/>
            <p:cNvSpPr/>
            <p:nvPr/>
          </p:nvSpPr>
          <p:spPr>
            <a:xfrm flipH="false" flipV="false" rot="0">
              <a:off x="0" y="0"/>
              <a:ext cx="5692259" cy="4647991"/>
            </a:xfrm>
            <a:custGeom>
              <a:avLst/>
              <a:gdLst/>
              <a:ahLst/>
              <a:cxnLst/>
              <a:rect r="r" b="b" t="t" l="l"/>
              <a:pathLst>
                <a:path h="4647991" w="5692259">
                  <a:moveTo>
                    <a:pt x="0" y="0"/>
                  </a:moveTo>
                  <a:lnTo>
                    <a:pt x="5692259" y="0"/>
                  </a:lnTo>
                  <a:lnTo>
                    <a:pt x="5692259" y="4647991"/>
                  </a:lnTo>
                  <a:lnTo>
                    <a:pt x="0" y="4647991"/>
                  </a:lnTo>
                  <a:lnTo>
                    <a:pt x="0" y="0"/>
                  </a:lnTo>
                  <a:close/>
                </a:path>
              </a:pathLst>
            </a:custGeom>
            <a:blipFill>
              <a:blip r:embed="rId8"/>
              <a:stretch>
                <a:fillRect l="-22501" t="0" r="-22501" b="0"/>
              </a:stretch>
            </a:blipFill>
          </p:spPr>
        </p:sp>
      </p:grpSp>
      <p:sp>
        <p:nvSpPr>
          <p:cNvPr name="TextBox 12" id="12"/>
          <p:cNvSpPr txBox="true"/>
          <p:nvPr/>
        </p:nvSpPr>
        <p:spPr>
          <a:xfrm rot="0">
            <a:off x="398553" y="295539"/>
            <a:ext cx="4871147" cy="486670"/>
          </a:xfrm>
          <a:prstGeom prst="rect">
            <a:avLst/>
          </a:prstGeom>
        </p:spPr>
        <p:txBody>
          <a:bodyPr anchor="t" rtlCol="false" tIns="0" lIns="0" bIns="0" rIns="0">
            <a:spAutoFit/>
          </a:bodyPr>
          <a:lstStyle/>
          <a:p>
            <a:pPr algn="ctr">
              <a:lnSpc>
                <a:spcPts val="3954"/>
              </a:lnSpc>
            </a:pPr>
            <a:r>
              <a:rPr lang="en-US" b="true" sz="3113">
                <a:solidFill>
                  <a:srgbClr val="FFFFFF"/>
                </a:solidFill>
                <a:latin typeface="Open Sans Bold"/>
                <a:ea typeface="Open Sans Bold"/>
                <a:cs typeface="Open Sans Bold"/>
                <a:sym typeface="Open Sans Bold"/>
              </a:rPr>
              <a:t>COMPLETED PROJECTS</a:t>
            </a:r>
          </a:p>
        </p:txBody>
      </p:sp>
      <p:sp>
        <p:nvSpPr>
          <p:cNvPr name="TextBox 13" id="13"/>
          <p:cNvSpPr txBox="true"/>
          <p:nvPr/>
        </p:nvSpPr>
        <p:spPr>
          <a:xfrm rot="0">
            <a:off x="5021942" y="1009650"/>
            <a:ext cx="7215633" cy="459595"/>
          </a:xfrm>
          <a:prstGeom prst="rect">
            <a:avLst/>
          </a:prstGeom>
        </p:spPr>
        <p:txBody>
          <a:bodyPr anchor="t" rtlCol="false" tIns="0" lIns="0" bIns="0" rIns="0">
            <a:spAutoFit/>
          </a:bodyPr>
          <a:lstStyle/>
          <a:p>
            <a:pPr algn="ctr">
              <a:lnSpc>
                <a:spcPts val="3739"/>
              </a:lnSpc>
            </a:pPr>
            <a:r>
              <a:rPr lang="en-US" b="true" sz="2944">
                <a:solidFill>
                  <a:srgbClr val="00AFEF"/>
                </a:solidFill>
                <a:latin typeface="Open Sans Bold"/>
                <a:ea typeface="Open Sans Bold"/>
                <a:cs typeface="Open Sans Bold"/>
                <a:sym typeface="Open Sans Bold"/>
              </a:rPr>
              <a:t>TRU﻿CKS AND TRAILS</a:t>
            </a:r>
          </a:p>
        </p:txBody>
      </p:sp>
      <p:sp>
        <p:nvSpPr>
          <p:cNvPr name="TextBox 14" id="14"/>
          <p:cNvSpPr txBox="true"/>
          <p:nvPr/>
        </p:nvSpPr>
        <p:spPr>
          <a:xfrm rot="0">
            <a:off x="5021942" y="5354167"/>
            <a:ext cx="7601058" cy="459595"/>
          </a:xfrm>
          <a:prstGeom prst="rect">
            <a:avLst/>
          </a:prstGeom>
        </p:spPr>
        <p:txBody>
          <a:bodyPr anchor="t" rtlCol="false" tIns="0" lIns="0" bIns="0" rIns="0">
            <a:spAutoFit/>
          </a:bodyPr>
          <a:lstStyle/>
          <a:p>
            <a:pPr algn="ctr" marL="0" indent="0" lvl="0">
              <a:lnSpc>
                <a:spcPts val="3739"/>
              </a:lnSpc>
              <a:spcBef>
                <a:spcPct val="0"/>
              </a:spcBef>
            </a:pPr>
            <a:r>
              <a:rPr lang="en-US" b="true" sz="2944">
                <a:solidFill>
                  <a:srgbClr val="00AFEF"/>
                </a:solidFill>
                <a:latin typeface="Open Sans Bold"/>
                <a:ea typeface="Open Sans Bold"/>
                <a:cs typeface="Open Sans Bold"/>
                <a:sym typeface="Open Sans Bold"/>
              </a:rPr>
              <a:t>RAPESEED OIL IN FLEXITANKS</a:t>
            </a:r>
          </a:p>
        </p:txBody>
      </p:sp>
      <p:sp>
        <p:nvSpPr>
          <p:cNvPr name="TextBox 15" id="15"/>
          <p:cNvSpPr txBox="true"/>
          <p:nvPr/>
        </p:nvSpPr>
        <p:spPr>
          <a:xfrm rot="0">
            <a:off x="6405952" y="1684191"/>
            <a:ext cx="4447613" cy="331016"/>
          </a:xfrm>
          <a:prstGeom prst="rect">
            <a:avLst/>
          </a:prstGeom>
        </p:spPr>
        <p:txBody>
          <a:bodyPr anchor="t" rtlCol="false" tIns="0" lIns="0" bIns="0" rIns="0">
            <a:spAutoFit/>
          </a:bodyPr>
          <a:lstStyle/>
          <a:p>
            <a:pPr algn="ctr" marL="0" indent="0" lvl="0">
              <a:lnSpc>
                <a:spcPts val="2755"/>
              </a:lnSpc>
              <a:spcBef>
                <a:spcPct val="0"/>
              </a:spcBef>
            </a:pPr>
            <a:r>
              <a:rPr lang="en-US" sz="1967">
                <a:solidFill>
                  <a:srgbClr val="FFFFFF"/>
                </a:solidFill>
                <a:latin typeface="Open Sans"/>
                <a:ea typeface="Open Sans"/>
                <a:cs typeface="Open Sans"/>
                <a:sym typeface="Open Sans"/>
              </a:rPr>
              <a:t>Stuffing, lashing and securing </a:t>
            </a:r>
          </a:p>
        </p:txBody>
      </p:sp>
      <p:sp>
        <p:nvSpPr>
          <p:cNvPr name="TextBox 16" id="16"/>
          <p:cNvSpPr txBox="true"/>
          <p:nvPr/>
        </p:nvSpPr>
        <p:spPr>
          <a:xfrm rot="0">
            <a:off x="5462414" y="6032837"/>
            <a:ext cx="6720115" cy="331016"/>
          </a:xfrm>
          <a:prstGeom prst="rect">
            <a:avLst/>
          </a:prstGeom>
        </p:spPr>
        <p:txBody>
          <a:bodyPr anchor="t" rtlCol="false" tIns="0" lIns="0" bIns="0" rIns="0">
            <a:spAutoFit/>
          </a:bodyPr>
          <a:lstStyle/>
          <a:p>
            <a:pPr algn="ctr" marL="0" indent="0" lvl="0">
              <a:lnSpc>
                <a:spcPts val="2755"/>
              </a:lnSpc>
              <a:spcBef>
                <a:spcPct val="0"/>
              </a:spcBef>
            </a:pPr>
            <a:r>
              <a:rPr lang="en-US" sz="1967">
                <a:solidFill>
                  <a:srgbClr val="FFFFFF"/>
                </a:solidFill>
                <a:latin typeface="Open Sans"/>
                <a:ea typeface="Open Sans"/>
                <a:cs typeface="Open Sans"/>
                <a:sym typeface="Open Sans"/>
              </a:rPr>
              <a:t>Necessary logistics for flexitank containers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DAGIkVTjnIo</dc:identifier>
  <dcterms:modified xsi:type="dcterms:W3CDTF">2011-08-01T06:04:30Z</dcterms:modified>
  <cp:revision>1</cp:revision>
  <dc:title>SEALExpressLogistics - Company Presentation</dc:title>
</cp:coreProperties>
</file>