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61" r:id="rId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607DB2-2D60-4BAE-99B8-A5963E035B03}" type="doc">
      <dgm:prSet loTypeId="urn:microsoft.com/office/officeart/2009/layout/CircleArrowProcess" loCatId="process" qsTypeId="urn:microsoft.com/office/officeart/2005/8/quickstyle/simple5" qsCatId="simple" csTypeId="urn:microsoft.com/office/officeart/2005/8/colors/colorful1" csCatId="colorful" phldr="1"/>
      <dgm:spPr/>
      <dgm:t>
        <a:bodyPr/>
        <a:lstStyle/>
        <a:p>
          <a:endParaRPr lang="en-US"/>
        </a:p>
      </dgm:t>
    </dgm:pt>
    <dgm:pt modelId="{8A4351EA-E023-43FD-A1E6-763084702E86}">
      <dgm:prSet phldrT="[Text]"/>
      <dgm:spPr/>
      <dgm:t>
        <a:bodyPr/>
        <a:lstStyle/>
        <a:p>
          <a:endParaRPr lang="en-US" dirty="0">
            <a:latin typeface="Arial" pitchFamily="34" charset="0"/>
            <a:cs typeface="Arial" pitchFamily="34" charset="0"/>
          </a:endParaRPr>
        </a:p>
      </dgm:t>
    </dgm:pt>
    <dgm:pt modelId="{AAB5A461-AED3-466A-BD8D-6576F984369F}" type="parTrans" cxnId="{678135D0-7758-4FAF-A803-FAF7BFF6A325}">
      <dgm:prSet/>
      <dgm:spPr/>
      <dgm:t>
        <a:bodyPr/>
        <a:lstStyle/>
        <a:p>
          <a:endParaRPr lang="en-US">
            <a:latin typeface="Arial" pitchFamily="34" charset="0"/>
            <a:cs typeface="Arial" pitchFamily="34" charset="0"/>
          </a:endParaRPr>
        </a:p>
      </dgm:t>
    </dgm:pt>
    <dgm:pt modelId="{89329BEF-547E-4AC5-84B7-32AD967DB826}" type="sibTrans" cxnId="{678135D0-7758-4FAF-A803-FAF7BFF6A325}">
      <dgm:prSet/>
      <dgm:spPr/>
      <dgm:t>
        <a:bodyPr/>
        <a:lstStyle/>
        <a:p>
          <a:endParaRPr lang="en-US">
            <a:latin typeface="Arial" pitchFamily="34" charset="0"/>
            <a:cs typeface="Arial" pitchFamily="34" charset="0"/>
          </a:endParaRPr>
        </a:p>
      </dgm:t>
    </dgm:pt>
    <dgm:pt modelId="{B61281F3-511F-4071-AECD-DC0EA69AF2E0}">
      <dgm:prSet phldrT="[Text]"/>
      <dgm:spPr/>
      <dgm:t>
        <a:bodyPr/>
        <a:lstStyle/>
        <a:p>
          <a:endParaRPr lang="en-US" dirty="0">
            <a:latin typeface="Arial" pitchFamily="34" charset="0"/>
            <a:cs typeface="Arial" pitchFamily="34" charset="0"/>
          </a:endParaRPr>
        </a:p>
      </dgm:t>
    </dgm:pt>
    <dgm:pt modelId="{888498EC-D100-46EE-B23D-1BB21B717478}" type="parTrans" cxnId="{AF365C08-80E9-46C6-8BAB-CEA90A204501}">
      <dgm:prSet/>
      <dgm:spPr/>
      <dgm:t>
        <a:bodyPr/>
        <a:lstStyle/>
        <a:p>
          <a:endParaRPr lang="en-US">
            <a:latin typeface="Arial" pitchFamily="34" charset="0"/>
            <a:cs typeface="Arial" pitchFamily="34" charset="0"/>
          </a:endParaRPr>
        </a:p>
      </dgm:t>
    </dgm:pt>
    <dgm:pt modelId="{049D9534-6B28-486B-A324-27694D5C71FA}" type="sibTrans" cxnId="{AF365C08-80E9-46C6-8BAB-CEA90A204501}">
      <dgm:prSet/>
      <dgm:spPr/>
      <dgm:t>
        <a:bodyPr/>
        <a:lstStyle/>
        <a:p>
          <a:endParaRPr lang="en-US">
            <a:latin typeface="Arial" pitchFamily="34" charset="0"/>
            <a:cs typeface="Arial" pitchFamily="34" charset="0"/>
          </a:endParaRPr>
        </a:p>
      </dgm:t>
    </dgm:pt>
    <dgm:pt modelId="{D23F6E95-F3B7-46BE-AB51-E6323C92F4DF}">
      <dgm:prSet phldrT="[Text]"/>
      <dgm:spPr/>
      <dgm:t>
        <a:bodyPr/>
        <a:lstStyle/>
        <a:p>
          <a:endParaRPr lang="en-US" dirty="0">
            <a:latin typeface="Arial" pitchFamily="34" charset="0"/>
            <a:cs typeface="Arial" pitchFamily="34" charset="0"/>
          </a:endParaRPr>
        </a:p>
      </dgm:t>
    </dgm:pt>
    <dgm:pt modelId="{5674D994-F5C1-45AA-B69A-D29672FD6A52}" type="sibTrans" cxnId="{F27BB6F0-D2D4-44BA-903B-B84D859F2F06}">
      <dgm:prSet/>
      <dgm:spPr/>
      <dgm:t>
        <a:bodyPr/>
        <a:lstStyle/>
        <a:p>
          <a:endParaRPr lang="en-US">
            <a:latin typeface="Arial" pitchFamily="34" charset="0"/>
            <a:cs typeface="Arial" pitchFamily="34" charset="0"/>
          </a:endParaRPr>
        </a:p>
      </dgm:t>
    </dgm:pt>
    <dgm:pt modelId="{5C7394BE-6769-4BB8-A78A-11961C4D8E17}" type="parTrans" cxnId="{F27BB6F0-D2D4-44BA-903B-B84D859F2F06}">
      <dgm:prSet/>
      <dgm:spPr/>
      <dgm:t>
        <a:bodyPr/>
        <a:lstStyle/>
        <a:p>
          <a:endParaRPr lang="en-US">
            <a:latin typeface="Arial" pitchFamily="34" charset="0"/>
            <a:cs typeface="Arial" pitchFamily="34" charset="0"/>
          </a:endParaRPr>
        </a:p>
      </dgm:t>
    </dgm:pt>
    <dgm:pt modelId="{27F4F255-6D90-4350-8D4E-7F9FFBBF76F6}" type="pres">
      <dgm:prSet presAssocID="{BD607DB2-2D60-4BAE-99B8-A5963E035B03}" presName="Name0" presStyleCnt="0">
        <dgm:presLayoutVars>
          <dgm:chMax val="7"/>
          <dgm:chPref val="7"/>
          <dgm:dir/>
          <dgm:animLvl val="lvl"/>
        </dgm:presLayoutVars>
      </dgm:prSet>
      <dgm:spPr/>
    </dgm:pt>
    <dgm:pt modelId="{2CFCD836-0B34-4F85-8F5D-B3B2C72BA26C}" type="pres">
      <dgm:prSet presAssocID="{D23F6E95-F3B7-46BE-AB51-E6323C92F4DF}" presName="Accent1" presStyleCnt="0"/>
      <dgm:spPr/>
    </dgm:pt>
    <dgm:pt modelId="{0C1BC100-2E33-4BFB-AA7D-47C1DB36107B}" type="pres">
      <dgm:prSet presAssocID="{D23F6E95-F3B7-46BE-AB51-E6323C92F4DF}" presName="Accent" presStyleLbl="node1" presStyleIdx="0" presStyleCnt="3"/>
      <dgm:spPr/>
    </dgm:pt>
    <dgm:pt modelId="{1C609741-CF55-4993-950D-8FBFDA614BE0}" type="pres">
      <dgm:prSet presAssocID="{D23F6E95-F3B7-46BE-AB51-E6323C92F4DF}" presName="Parent1" presStyleLbl="revTx" presStyleIdx="0" presStyleCnt="3" custLinFactNeighborX="929" custLinFactNeighborY="-3717">
        <dgm:presLayoutVars>
          <dgm:chMax val="1"/>
          <dgm:chPref val="1"/>
          <dgm:bulletEnabled val="1"/>
        </dgm:presLayoutVars>
      </dgm:prSet>
      <dgm:spPr/>
    </dgm:pt>
    <dgm:pt modelId="{E32C8F5D-CB38-4CFC-8882-031757837400}" type="pres">
      <dgm:prSet presAssocID="{8A4351EA-E023-43FD-A1E6-763084702E86}" presName="Accent2" presStyleCnt="0"/>
      <dgm:spPr/>
    </dgm:pt>
    <dgm:pt modelId="{273419E5-4848-44FF-A555-5BB27E194100}" type="pres">
      <dgm:prSet presAssocID="{8A4351EA-E023-43FD-A1E6-763084702E86}" presName="Accent" presStyleLbl="node1" presStyleIdx="1" presStyleCnt="3"/>
      <dgm:spPr/>
    </dgm:pt>
    <dgm:pt modelId="{2A4B32E6-E7E3-465A-8E1B-0C070B9878B1}" type="pres">
      <dgm:prSet presAssocID="{8A4351EA-E023-43FD-A1E6-763084702E86}" presName="Parent2" presStyleLbl="revTx" presStyleIdx="1" presStyleCnt="3">
        <dgm:presLayoutVars>
          <dgm:chMax val="1"/>
          <dgm:chPref val="1"/>
          <dgm:bulletEnabled val="1"/>
        </dgm:presLayoutVars>
      </dgm:prSet>
      <dgm:spPr/>
    </dgm:pt>
    <dgm:pt modelId="{99AB9990-FE7D-4B1E-B227-149D5C754514}" type="pres">
      <dgm:prSet presAssocID="{B61281F3-511F-4071-AECD-DC0EA69AF2E0}" presName="Accent3" presStyleCnt="0"/>
      <dgm:spPr/>
    </dgm:pt>
    <dgm:pt modelId="{555CAE3E-2CD3-45DF-93EC-71F749B47EC6}" type="pres">
      <dgm:prSet presAssocID="{B61281F3-511F-4071-AECD-DC0EA69AF2E0}" presName="Accent" presStyleLbl="node1" presStyleIdx="2" presStyleCnt="3"/>
      <dgm:spPr/>
    </dgm:pt>
    <dgm:pt modelId="{890787F7-86E6-40C0-AB4D-961AE2E740CE}" type="pres">
      <dgm:prSet presAssocID="{B61281F3-511F-4071-AECD-DC0EA69AF2E0}" presName="Parent3" presStyleLbl="revTx" presStyleIdx="2" presStyleCnt="3">
        <dgm:presLayoutVars>
          <dgm:chMax val="1"/>
          <dgm:chPref val="1"/>
          <dgm:bulletEnabled val="1"/>
        </dgm:presLayoutVars>
      </dgm:prSet>
      <dgm:spPr/>
    </dgm:pt>
  </dgm:ptLst>
  <dgm:cxnLst>
    <dgm:cxn modelId="{AF365C08-80E9-46C6-8BAB-CEA90A204501}" srcId="{BD607DB2-2D60-4BAE-99B8-A5963E035B03}" destId="{B61281F3-511F-4071-AECD-DC0EA69AF2E0}" srcOrd="2" destOrd="0" parTransId="{888498EC-D100-46EE-B23D-1BB21B717478}" sibTransId="{049D9534-6B28-486B-A324-27694D5C71FA}"/>
    <dgm:cxn modelId="{84AE5240-31F7-45A7-92D6-2F27EFAB6335}" type="presOf" srcId="{BD607DB2-2D60-4BAE-99B8-A5963E035B03}" destId="{27F4F255-6D90-4350-8D4E-7F9FFBBF76F6}" srcOrd="0" destOrd="0" presId="urn:microsoft.com/office/officeart/2009/layout/CircleArrowProcess"/>
    <dgm:cxn modelId="{0D2BB056-94DE-4020-AD09-F447FAB58572}" type="presOf" srcId="{8A4351EA-E023-43FD-A1E6-763084702E86}" destId="{2A4B32E6-E7E3-465A-8E1B-0C070B9878B1}" srcOrd="0" destOrd="0" presId="urn:microsoft.com/office/officeart/2009/layout/CircleArrowProcess"/>
    <dgm:cxn modelId="{74F0B076-EAAD-4B6E-B4BC-038FD0F90B36}" type="presOf" srcId="{D23F6E95-F3B7-46BE-AB51-E6323C92F4DF}" destId="{1C609741-CF55-4993-950D-8FBFDA614BE0}" srcOrd="0" destOrd="0" presId="urn:microsoft.com/office/officeart/2009/layout/CircleArrowProcess"/>
    <dgm:cxn modelId="{678135D0-7758-4FAF-A803-FAF7BFF6A325}" srcId="{BD607DB2-2D60-4BAE-99B8-A5963E035B03}" destId="{8A4351EA-E023-43FD-A1E6-763084702E86}" srcOrd="1" destOrd="0" parTransId="{AAB5A461-AED3-466A-BD8D-6576F984369F}" sibTransId="{89329BEF-547E-4AC5-84B7-32AD967DB826}"/>
    <dgm:cxn modelId="{941951D3-675F-4C0E-B333-EA94078AD5AB}" type="presOf" srcId="{B61281F3-511F-4071-AECD-DC0EA69AF2E0}" destId="{890787F7-86E6-40C0-AB4D-961AE2E740CE}" srcOrd="0" destOrd="0" presId="urn:microsoft.com/office/officeart/2009/layout/CircleArrowProcess"/>
    <dgm:cxn modelId="{F27BB6F0-D2D4-44BA-903B-B84D859F2F06}" srcId="{BD607DB2-2D60-4BAE-99B8-A5963E035B03}" destId="{D23F6E95-F3B7-46BE-AB51-E6323C92F4DF}" srcOrd="0" destOrd="0" parTransId="{5C7394BE-6769-4BB8-A78A-11961C4D8E17}" sibTransId="{5674D994-F5C1-45AA-B69A-D29672FD6A52}"/>
    <dgm:cxn modelId="{AEE80812-1FC8-40E7-9346-FC5AF711E2C7}" type="presParOf" srcId="{27F4F255-6D90-4350-8D4E-7F9FFBBF76F6}" destId="{2CFCD836-0B34-4F85-8F5D-B3B2C72BA26C}" srcOrd="0" destOrd="0" presId="urn:microsoft.com/office/officeart/2009/layout/CircleArrowProcess"/>
    <dgm:cxn modelId="{2796FFF5-2470-4120-B613-1BDA0BD6B083}" type="presParOf" srcId="{2CFCD836-0B34-4F85-8F5D-B3B2C72BA26C}" destId="{0C1BC100-2E33-4BFB-AA7D-47C1DB36107B}" srcOrd="0" destOrd="0" presId="urn:microsoft.com/office/officeart/2009/layout/CircleArrowProcess"/>
    <dgm:cxn modelId="{3CECC10F-3A61-42F7-82B8-E09E2B332881}" type="presParOf" srcId="{27F4F255-6D90-4350-8D4E-7F9FFBBF76F6}" destId="{1C609741-CF55-4993-950D-8FBFDA614BE0}" srcOrd="1" destOrd="0" presId="urn:microsoft.com/office/officeart/2009/layout/CircleArrowProcess"/>
    <dgm:cxn modelId="{71B8359A-1C8D-4273-93D1-99DCBC6D5172}" type="presParOf" srcId="{27F4F255-6D90-4350-8D4E-7F9FFBBF76F6}" destId="{E32C8F5D-CB38-4CFC-8882-031757837400}" srcOrd="2" destOrd="0" presId="urn:microsoft.com/office/officeart/2009/layout/CircleArrowProcess"/>
    <dgm:cxn modelId="{16040EB7-79E5-473E-944D-EA0C8DC1FF24}" type="presParOf" srcId="{E32C8F5D-CB38-4CFC-8882-031757837400}" destId="{273419E5-4848-44FF-A555-5BB27E194100}" srcOrd="0" destOrd="0" presId="urn:microsoft.com/office/officeart/2009/layout/CircleArrowProcess"/>
    <dgm:cxn modelId="{490D5BF5-3DA4-4CDF-AF57-E674CA281C34}" type="presParOf" srcId="{27F4F255-6D90-4350-8D4E-7F9FFBBF76F6}" destId="{2A4B32E6-E7E3-465A-8E1B-0C070B9878B1}" srcOrd="3" destOrd="0" presId="urn:microsoft.com/office/officeart/2009/layout/CircleArrowProcess"/>
    <dgm:cxn modelId="{233F1F4B-6C88-4C26-A951-93BFBC1ECEB7}" type="presParOf" srcId="{27F4F255-6D90-4350-8D4E-7F9FFBBF76F6}" destId="{99AB9990-FE7D-4B1E-B227-149D5C754514}" srcOrd="4" destOrd="0" presId="urn:microsoft.com/office/officeart/2009/layout/CircleArrowProcess"/>
    <dgm:cxn modelId="{5A625CD6-629D-4494-8CA5-6AD4F9E30176}" type="presParOf" srcId="{99AB9990-FE7D-4B1E-B227-149D5C754514}" destId="{555CAE3E-2CD3-45DF-93EC-71F749B47EC6}" srcOrd="0" destOrd="0" presId="urn:microsoft.com/office/officeart/2009/layout/CircleArrowProcess"/>
    <dgm:cxn modelId="{FC6B3B63-C13A-4A69-9D18-33DE3D8B6548}" type="presParOf" srcId="{27F4F255-6D90-4350-8D4E-7F9FFBBF76F6}" destId="{890787F7-86E6-40C0-AB4D-961AE2E740CE}"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BC100-2E33-4BFB-AA7D-47C1DB36107B}">
      <dsp:nvSpPr>
        <dsp:cNvPr id="0" name=""/>
        <dsp:cNvSpPr/>
      </dsp:nvSpPr>
      <dsp:spPr>
        <a:xfrm>
          <a:off x="1441466" y="448060"/>
          <a:ext cx="2494575" cy="2494955"/>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C609741-CF55-4993-950D-8FBFDA614BE0}">
      <dsp:nvSpPr>
        <dsp:cNvPr id="0" name=""/>
        <dsp:cNvSpPr/>
      </dsp:nvSpPr>
      <dsp:spPr>
        <a:xfrm>
          <a:off x="2005727" y="1323058"/>
          <a:ext cx="1386187" cy="692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endParaRPr lang="en-US" sz="4800" kern="1200" dirty="0">
            <a:latin typeface="Arial" pitchFamily="34" charset="0"/>
            <a:cs typeface="Arial" pitchFamily="34" charset="0"/>
          </a:endParaRPr>
        </a:p>
      </dsp:txBody>
      <dsp:txXfrm>
        <a:off x="2005727" y="1323058"/>
        <a:ext cx="1386187" cy="692927"/>
      </dsp:txXfrm>
    </dsp:sp>
    <dsp:sp modelId="{273419E5-4848-44FF-A555-5BB27E194100}">
      <dsp:nvSpPr>
        <dsp:cNvPr id="0" name=""/>
        <dsp:cNvSpPr/>
      </dsp:nvSpPr>
      <dsp:spPr>
        <a:xfrm>
          <a:off x="748606" y="1881597"/>
          <a:ext cx="2494575" cy="2494955"/>
        </a:xfrm>
        <a:prstGeom prst="leftCircularArrow">
          <a:avLst>
            <a:gd name="adj1" fmla="val 10980"/>
            <a:gd name="adj2" fmla="val 1142322"/>
            <a:gd name="adj3" fmla="val 6300000"/>
            <a:gd name="adj4" fmla="val 18900000"/>
            <a:gd name="adj5" fmla="val 125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A4B32E6-E7E3-465A-8E1B-0C070B9878B1}">
      <dsp:nvSpPr>
        <dsp:cNvPr id="0" name=""/>
        <dsp:cNvSpPr/>
      </dsp:nvSpPr>
      <dsp:spPr>
        <a:xfrm>
          <a:off x="1302800" y="2790644"/>
          <a:ext cx="1386187" cy="692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endParaRPr lang="en-US" sz="4800" kern="1200" dirty="0">
            <a:latin typeface="Arial" pitchFamily="34" charset="0"/>
            <a:cs typeface="Arial" pitchFamily="34" charset="0"/>
          </a:endParaRPr>
        </a:p>
      </dsp:txBody>
      <dsp:txXfrm>
        <a:off x="1302800" y="2790644"/>
        <a:ext cx="1386187" cy="692927"/>
      </dsp:txXfrm>
    </dsp:sp>
    <dsp:sp modelId="{555CAE3E-2CD3-45DF-93EC-71F749B47EC6}">
      <dsp:nvSpPr>
        <dsp:cNvPr id="0" name=""/>
        <dsp:cNvSpPr/>
      </dsp:nvSpPr>
      <dsp:spPr>
        <a:xfrm>
          <a:off x="1619014" y="3486681"/>
          <a:ext cx="2143226" cy="2144085"/>
        </a:xfrm>
        <a:prstGeom prst="blockArc">
          <a:avLst>
            <a:gd name="adj1" fmla="val 13500000"/>
            <a:gd name="adj2" fmla="val 10800000"/>
            <a:gd name="adj3" fmla="val 1274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90787F7-86E6-40C0-AB4D-961AE2E740CE}">
      <dsp:nvSpPr>
        <dsp:cNvPr id="0" name=""/>
        <dsp:cNvSpPr/>
      </dsp:nvSpPr>
      <dsp:spPr>
        <a:xfrm>
          <a:off x="1996128" y="4234546"/>
          <a:ext cx="1386187" cy="692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endParaRPr lang="en-US" sz="4800" kern="1200" dirty="0">
            <a:latin typeface="Arial" pitchFamily="34" charset="0"/>
            <a:cs typeface="Arial" pitchFamily="34" charset="0"/>
          </a:endParaRPr>
        </a:p>
      </dsp:txBody>
      <dsp:txXfrm>
        <a:off x="1996128" y="4234546"/>
        <a:ext cx="1386187" cy="692927"/>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p:cNvSpPr>
            <a:spLocks noGrp="1"/>
          </p:cNvSpPr>
          <p:nvPr>
            <p:ph type="dt" sz="half" idx="10"/>
          </p:nvPr>
        </p:nvSpPr>
        <p:spPr/>
        <p:txBody>
          <a:bodyPr/>
          <a:lstStyle/>
          <a:p>
            <a:fld id="{090292A0-BB57-4779-94CA-4E3A9562D817}" type="datetimeFigureOut">
              <a:rPr lang="ro-RO" smtClean="0"/>
              <a:t>29.07.2025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738558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090292A0-BB57-4779-94CA-4E3A9562D817}" type="datetimeFigureOut">
              <a:rPr lang="ro-RO" smtClean="0"/>
              <a:t>29.07.2025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2959279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090292A0-BB57-4779-94CA-4E3A9562D817}" type="datetimeFigureOut">
              <a:rPr lang="ro-RO" smtClean="0"/>
              <a:t>29.07.2025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391000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090292A0-BB57-4779-94CA-4E3A9562D817}" type="datetimeFigureOut">
              <a:rPr lang="ro-RO" smtClean="0"/>
              <a:t>29.07.2025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1197728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0292A0-BB57-4779-94CA-4E3A9562D817}" type="datetimeFigureOut">
              <a:rPr lang="ro-RO" smtClean="0"/>
              <a:t>29.07.2025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2134172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p:cNvSpPr>
          <p:nvPr>
            <p:ph type="dt" sz="half" idx="10"/>
          </p:nvPr>
        </p:nvSpPr>
        <p:spPr/>
        <p:txBody>
          <a:bodyPr/>
          <a:lstStyle/>
          <a:p>
            <a:fld id="{090292A0-BB57-4779-94CA-4E3A9562D817}" type="datetimeFigureOut">
              <a:rPr lang="ro-RO" smtClean="0"/>
              <a:t>29.07.2025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1564953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p:cNvSpPr>
          <p:nvPr>
            <p:ph type="dt" sz="half" idx="10"/>
          </p:nvPr>
        </p:nvSpPr>
        <p:spPr/>
        <p:txBody>
          <a:bodyPr/>
          <a:lstStyle/>
          <a:p>
            <a:fld id="{090292A0-BB57-4779-94CA-4E3A9562D817}" type="datetimeFigureOut">
              <a:rPr lang="ro-RO" smtClean="0"/>
              <a:t>29.07.2025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1461178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090292A0-BB57-4779-94CA-4E3A9562D817}" type="datetimeFigureOut">
              <a:rPr lang="ro-RO" smtClean="0"/>
              <a:t>29.07.2025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67193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92A0-BB57-4779-94CA-4E3A9562D817}" type="datetimeFigureOut">
              <a:rPr lang="ro-RO" smtClean="0"/>
              <a:t>29.07.2025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3541017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292A0-BB57-4779-94CA-4E3A9562D817}" type="datetimeFigureOut">
              <a:rPr lang="ro-RO" smtClean="0"/>
              <a:t>29.07.2025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3888940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292A0-BB57-4779-94CA-4E3A9562D817}" type="datetimeFigureOut">
              <a:rPr lang="ro-RO" smtClean="0"/>
              <a:t>29.07.2025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5485953-23E1-48ED-9566-F98B3F666039}" type="slidenum">
              <a:rPr lang="ro-RO" smtClean="0"/>
              <a:t>‹#›</a:t>
            </a:fld>
            <a:endParaRPr lang="ro-RO"/>
          </a:p>
        </p:txBody>
      </p:sp>
    </p:spTree>
    <p:extLst>
      <p:ext uri="{BB962C8B-B14F-4D97-AF65-F5344CB8AC3E}">
        <p14:creationId xmlns:p14="http://schemas.microsoft.com/office/powerpoint/2010/main" val="382295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92A0-BB57-4779-94CA-4E3A9562D817}" type="datetimeFigureOut">
              <a:rPr lang="ro-RO" smtClean="0"/>
              <a:t>29.07.2025</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85953-23E1-48ED-9566-F98B3F666039}" type="slidenum">
              <a:rPr lang="ro-RO" smtClean="0"/>
              <a:t>‹#›</a:t>
            </a:fld>
            <a:endParaRPr lang="ro-RO"/>
          </a:p>
        </p:txBody>
      </p:sp>
    </p:spTree>
    <p:extLst>
      <p:ext uri="{BB962C8B-B14F-4D97-AF65-F5344CB8AC3E}">
        <p14:creationId xmlns:p14="http://schemas.microsoft.com/office/powerpoint/2010/main" val="4257232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ramona_lungoci@fiordshipping.com" TargetMode="External"/><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hyperlink" Target="mailto:office@fiordshipping.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53759" y="1338552"/>
            <a:ext cx="9514133" cy="1969770"/>
            <a:chOff x="1144801" y="1519707"/>
            <a:chExt cx="9514133" cy="1969770"/>
          </a:xfrm>
        </p:grpSpPr>
        <p:sp>
          <p:nvSpPr>
            <p:cNvPr id="7" name="Rectangle 6"/>
            <p:cNvSpPr/>
            <p:nvPr/>
          </p:nvSpPr>
          <p:spPr>
            <a:xfrm>
              <a:off x="1144801" y="1519707"/>
              <a:ext cx="9514133" cy="1446550"/>
            </a:xfrm>
            <a:prstGeom prst="rect">
              <a:avLst/>
            </a:prstGeom>
            <a:noFill/>
          </p:spPr>
          <p:txBody>
            <a:bodyPr wrap="square" lIns="91440" tIns="45720" rIns="91440" bIns="45720">
              <a:spAutoFit/>
            </a:bodyPr>
            <a:lstStyle/>
            <a:p>
              <a:pPr algn="ctr"/>
              <a:r>
                <a:rPr lang="en-GB" sz="8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FIORD SHIPPING </a:t>
              </a:r>
              <a:endParaRPr lang="en-US" sz="8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8" name="TextBox 7"/>
            <p:cNvSpPr txBox="1"/>
            <p:nvPr/>
          </p:nvSpPr>
          <p:spPr>
            <a:xfrm>
              <a:off x="3747751" y="2966257"/>
              <a:ext cx="184731" cy="523220"/>
            </a:xfrm>
            <a:prstGeom prst="rect">
              <a:avLst/>
            </a:prstGeom>
            <a:noFill/>
          </p:spPr>
          <p:txBody>
            <a:bodyPr wrap="none" rtlCol="0">
              <a:spAutoFit/>
            </a:bodyPr>
            <a:lstStyle/>
            <a:p>
              <a:endParaRPr lang="ro-RO" sz="2800" dirty="0">
                <a:solidFill>
                  <a:schemeClr val="bg1">
                    <a:lumMod val="50000"/>
                  </a:schemeClr>
                </a:solidFill>
              </a:endParaRPr>
            </a:p>
          </p:txBody>
        </p:sp>
      </p:grpSp>
      <p:pic>
        <p:nvPicPr>
          <p:cNvPr id="4" name="Picture 3" descr="A logo with a blue and black arrow&#10;&#10;AI-generated content may be incorrect.">
            <a:extLst>
              <a:ext uri="{FF2B5EF4-FFF2-40B4-BE49-F238E27FC236}">
                <a16:creationId xmlns:a16="http://schemas.microsoft.com/office/drawing/2014/main" id="{A2D351AF-866D-42F1-4127-35C7FE0C61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7751" y="3735389"/>
            <a:ext cx="5164509" cy="2401276"/>
          </a:xfrm>
          <a:prstGeom prst="rect">
            <a:avLst/>
          </a:prstGeom>
        </p:spPr>
      </p:pic>
    </p:spTree>
    <p:extLst>
      <p:ext uri="{BB962C8B-B14F-4D97-AF65-F5344CB8AC3E}">
        <p14:creationId xmlns:p14="http://schemas.microsoft.com/office/powerpoint/2010/main" val="3152718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92954" y="-77274"/>
            <a:ext cx="10193795" cy="6078828"/>
            <a:chOff x="-292954" y="-77274"/>
            <a:chExt cx="10193795" cy="6078828"/>
          </a:xfrm>
        </p:grpSpPr>
        <p:graphicFrame>
          <p:nvGraphicFramePr>
            <p:cNvPr id="3" name="Diagram 2"/>
            <p:cNvGraphicFramePr/>
            <p:nvPr>
              <p:extLst>
                <p:ext uri="{D42A27DB-BD31-4B8C-83A1-F6EECF244321}">
                  <p14:modId xmlns:p14="http://schemas.microsoft.com/office/powerpoint/2010/main" val="395615854"/>
                </p:ext>
              </p:extLst>
            </p:nvPr>
          </p:nvGraphicFramePr>
          <p:xfrm>
            <a:off x="-292954" y="-77274"/>
            <a:ext cx="4684649" cy="6078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4943491" y="975545"/>
              <a:ext cx="4957350" cy="923330"/>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o-RO" sz="5400" dirty="0">
                  <a:cs typeface="Arial" panose="020B0604020202020204" pitchFamily="34" charset="0"/>
                </a:rPr>
                <a:t>CINE SUNTEM</a:t>
              </a:r>
            </a:p>
          </p:txBody>
        </p:sp>
        <p:sp>
          <p:nvSpPr>
            <p:cNvPr id="8" name="TextBox 7"/>
            <p:cNvSpPr txBox="1"/>
            <p:nvPr/>
          </p:nvSpPr>
          <p:spPr>
            <a:xfrm>
              <a:off x="4943490" y="2789322"/>
              <a:ext cx="4957351" cy="923330"/>
            </a:xfrm>
            <a:prstGeom prst="rect">
              <a:avLst/>
            </a:prstGeom>
            <a:ln w="28575"/>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ro-RO" sz="5400" dirty="0">
                  <a:cs typeface="Arial" panose="020B0604020202020204" pitchFamily="34" charset="0"/>
                </a:rPr>
                <a:t>DESPRE NOI</a:t>
              </a:r>
            </a:p>
          </p:txBody>
        </p:sp>
        <p:sp>
          <p:nvSpPr>
            <p:cNvPr id="9" name="TextBox 8"/>
            <p:cNvSpPr txBox="1"/>
            <p:nvPr/>
          </p:nvSpPr>
          <p:spPr>
            <a:xfrm>
              <a:off x="4943490" y="4603099"/>
              <a:ext cx="4957351" cy="92333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o-RO" sz="5400" dirty="0">
                  <a:cs typeface="Arial" panose="020B0604020202020204" pitchFamily="34" charset="0"/>
                </a:rPr>
                <a:t>PARTENERI</a:t>
              </a:r>
            </a:p>
          </p:txBody>
        </p:sp>
      </p:grpSp>
      <p:pic>
        <p:nvPicPr>
          <p:cNvPr id="6" name="Picture 5" descr="A logo with a blue and black arrow&#10;&#10;AI-generated content may be incorrect.">
            <a:extLst>
              <a:ext uri="{FF2B5EF4-FFF2-40B4-BE49-F238E27FC236}">
                <a16:creationId xmlns:a16="http://schemas.microsoft.com/office/drawing/2014/main" id="{FC763E2B-2F3C-F07F-3FF5-214BCDC8D2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95460" y="5526429"/>
            <a:ext cx="2396490" cy="1114265"/>
          </a:xfrm>
          <a:prstGeom prst="rect">
            <a:avLst/>
          </a:prstGeom>
        </p:spPr>
      </p:pic>
    </p:spTree>
    <p:extLst>
      <p:ext uri="{BB962C8B-B14F-4D97-AF65-F5344CB8AC3E}">
        <p14:creationId xmlns:p14="http://schemas.microsoft.com/office/powerpoint/2010/main" val="3701680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05501" y="275449"/>
            <a:ext cx="11494577" cy="4977341"/>
            <a:chOff x="405501" y="275449"/>
            <a:chExt cx="11494577" cy="4977341"/>
          </a:xfrm>
        </p:grpSpPr>
        <p:sp>
          <p:nvSpPr>
            <p:cNvPr id="2" name="Circular Arrow 1"/>
            <p:cNvSpPr/>
            <p:nvPr/>
          </p:nvSpPr>
          <p:spPr>
            <a:xfrm>
              <a:off x="405501" y="275449"/>
              <a:ext cx="2494575" cy="2494955"/>
            </a:xfrm>
            <a:prstGeom prst="circularArrow">
              <a:avLst>
                <a:gd name="adj1" fmla="val 10980"/>
                <a:gd name="adj2" fmla="val 1142322"/>
                <a:gd name="adj3" fmla="val 4500000"/>
                <a:gd name="adj4" fmla="val 10800000"/>
                <a:gd name="adj5" fmla="val 125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endParaRPr lang="en-GB"/>
            </a:p>
          </p:txBody>
        </p:sp>
        <p:sp>
          <p:nvSpPr>
            <p:cNvPr id="4" name="Rectangle 3"/>
            <p:cNvSpPr/>
            <p:nvPr/>
          </p:nvSpPr>
          <p:spPr>
            <a:xfrm>
              <a:off x="959694" y="1176462"/>
              <a:ext cx="1386187" cy="6929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6" name="Rectangle 5"/>
            <p:cNvSpPr/>
            <p:nvPr/>
          </p:nvSpPr>
          <p:spPr>
            <a:xfrm>
              <a:off x="3412723" y="739079"/>
              <a:ext cx="7830355" cy="2585323"/>
            </a:xfrm>
            <a:prstGeom prst="rect">
              <a:avLst/>
            </a:prstGeom>
          </p:spPr>
          <p:txBody>
            <a:bodyPr wrap="square">
              <a:spAutoFit/>
            </a:bodyPr>
            <a:lstStyle/>
            <a:p>
              <a:r>
                <a:rPr lang="ro-RO" dirty="0">
                  <a:cs typeface="Arial" panose="020B0604020202020204" pitchFamily="34" charset="0"/>
                </a:rPr>
                <a:t>	</a:t>
              </a:r>
              <a:r>
                <a:rPr lang="en-GB" dirty="0">
                  <a:cs typeface="Arial" panose="020B0604020202020204" pitchFamily="34" charset="0"/>
                </a:rPr>
                <a:t>FIORD SHIPPING </a:t>
              </a:r>
              <a:r>
                <a:rPr lang="ro-RO" dirty="0">
                  <a:cs typeface="Arial" panose="020B0604020202020204" pitchFamily="34" charset="0"/>
                </a:rPr>
                <a:t>este o casa de expeditii, care realizeaza transporturi rutiere de marfa, fie ca este vorba de incarcare completa sau grupaj, atat la nivel national cat si international. Camioanele si echipamentele cu care se efectueaza transportul de marfuri corespund standardelor europene si sunt deservite de personal calificat. </a:t>
              </a:r>
              <a:r>
                <a:rPr lang="en-GB" dirty="0">
                  <a:cs typeface="Arial" panose="020B0604020202020204" pitchFamily="34" charset="0"/>
                </a:rPr>
                <a:t>FIORD SHIPPING </a:t>
              </a:r>
              <a:r>
                <a:rPr lang="ro-RO" dirty="0">
                  <a:cs typeface="Arial" panose="020B0604020202020204" pitchFamily="34" charset="0"/>
                </a:rPr>
                <a:t>asigura transporturi pentru toate tipurile de marfa, de la transportul de marfa normala</a:t>
              </a:r>
              <a:r>
                <a:rPr lang="en-GB" dirty="0">
                  <a:cs typeface="Arial" panose="020B0604020202020204" pitchFamily="34" charset="0"/>
                </a:rPr>
                <a:t>, </a:t>
              </a:r>
              <a:r>
                <a:rPr lang="en-GB" dirty="0" err="1">
                  <a:cs typeface="Arial" panose="020B0604020202020204" pitchFamily="34" charset="0"/>
                </a:rPr>
                <a:t>agabaritica</a:t>
              </a:r>
              <a:r>
                <a:rPr lang="en-GB" dirty="0">
                  <a:cs typeface="Arial" panose="020B0604020202020204" pitchFamily="34" charset="0"/>
                </a:rPr>
                <a:t>, </a:t>
              </a:r>
              <a:r>
                <a:rPr lang="ro-RO" dirty="0">
                  <a:cs typeface="Arial" panose="020B0604020202020204" pitchFamily="34" charset="0"/>
                </a:rPr>
                <a:t>substante periculoase, etc.</a:t>
              </a:r>
              <a:r>
                <a:rPr lang="en-GB" dirty="0">
                  <a:cs typeface="Arial" panose="020B0604020202020204" pitchFamily="34" charset="0"/>
                </a:rPr>
                <a:t> </a:t>
              </a:r>
              <a:r>
                <a:rPr lang="en-GB" dirty="0" err="1">
                  <a:cs typeface="Arial" panose="020B0604020202020204" pitchFamily="34" charset="0"/>
                </a:rPr>
                <a:t>Echipa</a:t>
              </a:r>
              <a:r>
                <a:rPr lang="en-GB" dirty="0">
                  <a:cs typeface="Arial" panose="020B0604020202020204" pitchFamily="34" charset="0"/>
                </a:rPr>
                <a:t> </a:t>
              </a:r>
              <a:r>
                <a:rPr lang="en-GB" dirty="0" err="1">
                  <a:cs typeface="Arial" panose="020B0604020202020204" pitchFamily="34" charset="0"/>
                </a:rPr>
                <a:t>noastra</a:t>
              </a:r>
              <a:r>
                <a:rPr lang="en-GB" dirty="0">
                  <a:cs typeface="Arial" panose="020B0604020202020204" pitchFamily="34" charset="0"/>
                </a:rPr>
                <a:t> </a:t>
              </a:r>
              <a:r>
                <a:rPr lang="en-GB" dirty="0" err="1">
                  <a:cs typeface="Arial" panose="020B0604020202020204" pitchFamily="34" charset="0"/>
                </a:rPr>
                <a:t>este</a:t>
              </a:r>
              <a:r>
                <a:rPr lang="en-GB" dirty="0">
                  <a:cs typeface="Arial" panose="020B0604020202020204" pitchFamily="34" charset="0"/>
                </a:rPr>
                <a:t> </a:t>
              </a:r>
              <a:r>
                <a:rPr lang="en-GB" dirty="0" err="1">
                  <a:cs typeface="Arial" panose="020B0604020202020204" pitchFamily="34" charset="0"/>
                </a:rPr>
                <a:t>specilizata</a:t>
              </a:r>
              <a:r>
                <a:rPr lang="en-GB" dirty="0">
                  <a:cs typeface="Arial" panose="020B0604020202020204" pitchFamily="34" charset="0"/>
                </a:rPr>
                <a:t> in </a:t>
              </a:r>
              <a:r>
                <a:rPr lang="en-GB" dirty="0" err="1">
                  <a:cs typeface="Arial" panose="020B0604020202020204" pitchFamily="34" charset="0"/>
                </a:rPr>
                <a:t>organiarea</a:t>
              </a:r>
              <a:r>
                <a:rPr lang="en-GB" dirty="0">
                  <a:cs typeface="Arial" panose="020B0604020202020204" pitchFamily="34" charset="0"/>
                </a:rPr>
                <a:t> </a:t>
              </a:r>
              <a:r>
                <a:rPr lang="en-GB" dirty="0" err="1">
                  <a:cs typeface="Arial" panose="020B0604020202020204" pitchFamily="34" charset="0"/>
                </a:rPr>
                <a:t>proiectelor</a:t>
              </a:r>
              <a:r>
                <a:rPr lang="en-GB" dirty="0">
                  <a:cs typeface="Arial" panose="020B0604020202020204" pitchFamily="34" charset="0"/>
                </a:rPr>
                <a:t> </a:t>
              </a:r>
              <a:r>
                <a:rPr lang="en-GB" dirty="0" err="1">
                  <a:cs typeface="Arial" panose="020B0604020202020204" pitchFamily="34" charset="0"/>
                </a:rPr>
                <a:t>militare</a:t>
              </a:r>
              <a:r>
                <a:rPr lang="en-GB" dirty="0">
                  <a:cs typeface="Arial" panose="020B0604020202020204" pitchFamily="34" charset="0"/>
                </a:rPr>
                <a:t> de </a:t>
              </a:r>
              <a:r>
                <a:rPr lang="en-GB" dirty="0" err="1">
                  <a:cs typeface="Arial" panose="020B0604020202020204" pitchFamily="34" charset="0"/>
                </a:rPr>
                <a:t>volum</a:t>
              </a:r>
              <a:r>
                <a:rPr lang="en-GB" dirty="0">
                  <a:cs typeface="Arial" panose="020B0604020202020204" pitchFamily="34" charset="0"/>
                </a:rPr>
                <a:t> mare, </a:t>
              </a:r>
              <a:r>
                <a:rPr lang="en-GB" dirty="0" err="1">
                  <a:cs typeface="Arial" panose="020B0604020202020204" pitchFamily="34" charset="0"/>
                </a:rPr>
                <a:t>peste</a:t>
              </a:r>
              <a:r>
                <a:rPr lang="en-GB" dirty="0">
                  <a:cs typeface="Arial" panose="020B0604020202020204" pitchFamily="34" charset="0"/>
                </a:rPr>
                <a:t> 100 </a:t>
              </a:r>
              <a:r>
                <a:rPr lang="en-GB" dirty="0" err="1">
                  <a:cs typeface="Arial" panose="020B0604020202020204" pitchFamily="34" charset="0"/>
                </a:rPr>
                <a:t>camioane</a:t>
              </a:r>
              <a:r>
                <a:rPr lang="en-GB" dirty="0">
                  <a:cs typeface="Arial" panose="020B0604020202020204" pitchFamily="34" charset="0"/>
                </a:rPr>
                <a:t> pe </a:t>
              </a:r>
              <a:r>
                <a:rPr lang="en-GB" dirty="0" err="1">
                  <a:cs typeface="Arial" panose="020B0604020202020204" pitchFamily="34" charset="0"/>
                </a:rPr>
                <a:t>misiune</a:t>
              </a:r>
              <a:r>
                <a:rPr lang="en-GB" dirty="0">
                  <a:cs typeface="Arial" panose="020B0604020202020204" pitchFamily="34" charset="0"/>
                </a:rPr>
                <a:t> cu </a:t>
              </a:r>
              <a:r>
                <a:rPr lang="en-GB" dirty="0" err="1">
                  <a:cs typeface="Arial" panose="020B0604020202020204" pitchFamily="34" charset="0"/>
                </a:rPr>
                <a:t>posibilitatea</a:t>
              </a:r>
              <a:r>
                <a:rPr lang="en-GB" dirty="0">
                  <a:cs typeface="Arial" panose="020B0604020202020204" pitchFamily="34" charset="0"/>
                </a:rPr>
                <a:t> de a </a:t>
              </a:r>
              <a:r>
                <a:rPr lang="en-GB" dirty="0" err="1">
                  <a:cs typeface="Arial" panose="020B0604020202020204" pitchFamily="34" charset="0"/>
                </a:rPr>
                <a:t>avea</a:t>
              </a:r>
              <a:r>
                <a:rPr lang="en-GB" dirty="0">
                  <a:cs typeface="Arial" panose="020B0604020202020204" pitchFamily="34" charset="0"/>
                </a:rPr>
                <a:t> manager de </a:t>
              </a:r>
              <a:r>
                <a:rPr lang="en-GB" dirty="0" err="1">
                  <a:cs typeface="Arial" panose="020B0604020202020204" pitchFamily="34" charset="0"/>
                </a:rPr>
                <a:t>proiect</a:t>
              </a:r>
              <a:r>
                <a:rPr lang="en-GB" dirty="0">
                  <a:cs typeface="Arial" panose="020B0604020202020204" pitchFamily="34" charset="0"/>
                </a:rPr>
                <a:t> in </a:t>
              </a:r>
              <a:r>
                <a:rPr lang="en-GB" dirty="0" err="1">
                  <a:cs typeface="Arial" panose="020B0604020202020204" pitchFamily="34" charset="0"/>
                </a:rPr>
                <a:t>baza</a:t>
              </a:r>
              <a:r>
                <a:rPr lang="en-GB" dirty="0">
                  <a:cs typeface="Arial" panose="020B0604020202020204" pitchFamily="34" charset="0"/>
                </a:rPr>
                <a:t>.</a:t>
              </a:r>
              <a:endParaRPr lang="ro-RO" dirty="0">
                <a:cs typeface="Arial" panose="020B0604020202020204" pitchFamily="34" charset="0"/>
              </a:endParaRPr>
            </a:p>
          </p:txBody>
        </p:sp>
        <p:grpSp>
          <p:nvGrpSpPr>
            <p:cNvPr id="7" name="Group 6"/>
            <p:cNvGrpSpPr/>
            <p:nvPr/>
          </p:nvGrpSpPr>
          <p:grpSpPr>
            <a:xfrm>
              <a:off x="918148" y="1176461"/>
              <a:ext cx="5870945" cy="2599002"/>
              <a:chOff x="-2479031" y="-583017"/>
              <a:chExt cx="5870945" cy="2599002"/>
            </a:xfrm>
          </p:grpSpPr>
          <p:sp>
            <p:nvSpPr>
              <p:cNvPr id="8" name="Rectangle 7"/>
              <p:cNvSpPr/>
              <p:nvPr/>
            </p:nvSpPr>
            <p:spPr>
              <a:xfrm>
                <a:off x="2005727" y="1323058"/>
                <a:ext cx="1386187" cy="6929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Rectangle 8"/>
              <p:cNvSpPr/>
              <p:nvPr/>
            </p:nvSpPr>
            <p:spPr>
              <a:xfrm>
                <a:off x="-2479031" y="-583017"/>
                <a:ext cx="1386187" cy="69292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o-RO" sz="2500" kern="1200" dirty="0">
                    <a:latin typeface="Arial" pitchFamily="34" charset="0"/>
                    <a:cs typeface="Arial" pitchFamily="34" charset="0"/>
                  </a:rPr>
                  <a:t>Cine suntem</a:t>
                </a:r>
                <a:endParaRPr lang="en-US" sz="2500" kern="1200" dirty="0">
                  <a:latin typeface="Arial" pitchFamily="34" charset="0"/>
                  <a:cs typeface="Arial" pitchFamily="34" charset="0"/>
                </a:endParaRPr>
              </a:p>
            </p:txBody>
          </p:sp>
        </p:grpSp>
        <p:sp>
          <p:nvSpPr>
            <p:cNvPr id="10" name="Rectangle 9"/>
            <p:cNvSpPr/>
            <p:nvPr/>
          </p:nvSpPr>
          <p:spPr>
            <a:xfrm>
              <a:off x="918147" y="3775462"/>
              <a:ext cx="10981931" cy="1477328"/>
            </a:xfrm>
            <a:prstGeom prst="rect">
              <a:avLst/>
            </a:prstGeom>
          </p:spPr>
          <p:txBody>
            <a:bodyPr wrap="square">
              <a:spAutoFit/>
            </a:bodyPr>
            <a:lstStyle/>
            <a:p>
              <a:pPr marL="285750" indent="-285750">
                <a:buFont typeface="Arial" panose="020B0604020202020204" pitchFamily="34" charset="0"/>
                <a:buChar char="•"/>
              </a:pPr>
              <a:r>
                <a:rPr lang="ro-RO" b="1" u="sng" dirty="0"/>
                <a:t>Siguranta</a:t>
              </a:r>
              <a:r>
                <a:rPr lang="ro-RO" dirty="0"/>
                <a:t> - Fiecare etapa pe care o realizam este atent analizata din punct de vedere al sigurantei, determinand performanta necesara. Personalul nostru este instruit intr-un mod profesionist, astfel incat marfurile clientilor, echipamentul si personalul implicat sa beneficieze de siguranta necesara.</a:t>
              </a:r>
            </a:p>
            <a:p>
              <a:pPr marL="285750" indent="-285750">
                <a:buFont typeface="Arial" panose="020B0604020202020204" pitchFamily="34" charset="0"/>
                <a:buChar char="•"/>
              </a:pPr>
              <a:r>
                <a:rPr lang="ro-RO" b="1" u="sng" dirty="0"/>
                <a:t>Asigurare</a:t>
              </a:r>
              <a:r>
                <a:rPr lang="ro-RO" dirty="0"/>
                <a:t> - Nu intreprindem nimic fara a avea o asigurare care sa ne acopere riscurile. Indiferent </a:t>
              </a:r>
            </a:p>
            <a:p>
              <a:r>
                <a:rPr lang="ro-RO" dirty="0"/>
                <a:t>      daca transportul este intern sau extern, raspunderea noastra este asigurata.</a:t>
              </a:r>
            </a:p>
          </p:txBody>
        </p:sp>
      </p:grpSp>
      <p:pic>
        <p:nvPicPr>
          <p:cNvPr id="12" name="Picture 11" descr="A logo with a blue and black arrow&#10;&#10;AI-generated content may be incorrect.">
            <a:extLst>
              <a:ext uri="{FF2B5EF4-FFF2-40B4-BE49-F238E27FC236}">
                <a16:creationId xmlns:a16="http://schemas.microsoft.com/office/drawing/2014/main" id="{F226FEBD-B08D-6084-BE29-EFAC763590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44075" y="5429250"/>
            <a:ext cx="1796415" cy="971550"/>
          </a:xfrm>
          <a:prstGeom prst="rect">
            <a:avLst/>
          </a:prstGeom>
        </p:spPr>
      </p:pic>
    </p:spTree>
    <p:extLst>
      <p:ext uri="{BB962C8B-B14F-4D97-AF65-F5344CB8AC3E}">
        <p14:creationId xmlns:p14="http://schemas.microsoft.com/office/powerpoint/2010/main" val="1187338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57016" y="301207"/>
            <a:ext cx="11146849" cy="5615061"/>
            <a:chOff x="457016" y="301207"/>
            <a:chExt cx="11146849" cy="5615061"/>
          </a:xfrm>
        </p:grpSpPr>
        <p:sp>
          <p:nvSpPr>
            <p:cNvPr id="2" name="Shape 1"/>
            <p:cNvSpPr/>
            <p:nvPr/>
          </p:nvSpPr>
          <p:spPr>
            <a:xfrm>
              <a:off x="457016" y="301207"/>
              <a:ext cx="2494575" cy="2494955"/>
            </a:xfrm>
            <a:prstGeom prst="leftCircularArrow">
              <a:avLst>
                <a:gd name="adj1" fmla="val 10980"/>
                <a:gd name="adj2" fmla="val 1142322"/>
                <a:gd name="adj3" fmla="val 6300000"/>
                <a:gd name="adj4" fmla="val 18900000"/>
                <a:gd name="adj5" fmla="val 125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a:lstStyle/>
            <a:p>
              <a:endParaRPr lang="en-GB"/>
            </a:p>
          </p:txBody>
        </p:sp>
        <p:grpSp>
          <p:nvGrpSpPr>
            <p:cNvPr id="3" name="Group 2"/>
            <p:cNvGrpSpPr/>
            <p:nvPr/>
          </p:nvGrpSpPr>
          <p:grpSpPr>
            <a:xfrm>
              <a:off x="1011210" y="1210254"/>
              <a:ext cx="1386187" cy="692927"/>
              <a:chOff x="1302800" y="2790644"/>
              <a:chExt cx="1386187" cy="692927"/>
            </a:xfrm>
          </p:grpSpPr>
          <p:sp>
            <p:nvSpPr>
              <p:cNvPr id="4" name="Rectangle 3"/>
              <p:cNvSpPr/>
              <p:nvPr/>
            </p:nvSpPr>
            <p:spPr>
              <a:xfrm>
                <a:off x="1302800" y="2790644"/>
                <a:ext cx="1386187" cy="6929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5" name="Rectangle 4"/>
              <p:cNvSpPr/>
              <p:nvPr/>
            </p:nvSpPr>
            <p:spPr>
              <a:xfrm>
                <a:off x="1302800" y="2790644"/>
                <a:ext cx="1386187" cy="69292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o-RO" sz="2500" kern="1200" dirty="0">
                    <a:latin typeface="Arial" pitchFamily="34" charset="0"/>
                    <a:cs typeface="Arial" pitchFamily="34" charset="0"/>
                  </a:rPr>
                  <a:t>Despre noi</a:t>
                </a:r>
                <a:endParaRPr lang="en-US" sz="2500" kern="1200" dirty="0">
                  <a:latin typeface="Arial" pitchFamily="34" charset="0"/>
                  <a:cs typeface="Arial" pitchFamily="34" charset="0"/>
                </a:endParaRPr>
              </a:p>
            </p:txBody>
          </p:sp>
        </p:grpSp>
        <p:sp>
          <p:nvSpPr>
            <p:cNvPr id="6" name="Rectangle 5"/>
            <p:cNvSpPr/>
            <p:nvPr/>
          </p:nvSpPr>
          <p:spPr>
            <a:xfrm>
              <a:off x="2627291" y="599553"/>
              <a:ext cx="8976574" cy="1477328"/>
            </a:xfrm>
            <a:prstGeom prst="rect">
              <a:avLst/>
            </a:prstGeom>
          </p:spPr>
          <p:txBody>
            <a:bodyPr wrap="square">
              <a:spAutoFit/>
            </a:bodyPr>
            <a:lstStyle/>
            <a:p>
              <a:pPr algn="just"/>
              <a:r>
                <a:rPr lang="ro-RO" dirty="0"/>
                <a:t>	</a:t>
              </a:r>
              <a:r>
                <a:rPr lang="en-GB" dirty="0"/>
                <a:t>FIORD SHIPPING </a:t>
              </a:r>
              <a:r>
                <a:rPr lang="ro-RO" dirty="0"/>
                <a:t>s-a infiintat in 20</a:t>
              </a:r>
              <a:r>
                <a:rPr lang="en-GB" dirty="0"/>
                <a:t>22</a:t>
              </a:r>
              <a:r>
                <a:rPr lang="ro-RO" dirty="0"/>
                <a:t> </a:t>
              </a:r>
              <a:r>
                <a:rPr lang="en-GB" dirty="0"/>
                <a:t>.</a:t>
              </a:r>
              <a:r>
                <a:rPr lang="ro-RO" dirty="0"/>
                <a:t>Compania este specializata in organizarea si efectuarea de transporturi rutiere, atat in tarile membre Uniunii Europene, cat si in spatiul extracomunitar. </a:t>
              </a:r>
              <a:r>
                <a:rPr lang="en-GB" dirty="0" err="1"/>
                <a:t>Chiar</a:t>
              </a:r>
              <a:r>
                <a:rPr lang="en-GB" dirty="0"/>
                <a:t> </a:t>
              </a:r>
              <a:r>
                <a:rPr lang="en-GB" dirty="0" err="1"/>
                <a:t>daca</a:t>
              </a:r>
              <a:r>
                <a:rPr lang="en-GB" dirty="0"/>
                <a:t> </a:t>
              </a:r>
              <a:r>
                <a:rPr lang="en-GB" dirty="0" err="1"/>
                <a:t>avem</a:t>
              </a:r>
              <a:r>
                <a:rPr lang="en-GB" dirty="0"/>
                <a:t> </a:t>
              </a:r>
              <a:r>
                <a:rPr lang="en-GB" dirty="0" err="1"/>
                <a:t>doar</a:t>
              </a:r>
              <a:r>
                <a:rPr lang="en-GB" dirty="0"/>
                <a:t> 3 ani </a:t>
              </a:r>
              <a:r>
                <a:rPr lang="ro-RO" dirty="0"/>
                <a:t>de activitate am reusit sa dezvoltam parteneriate cu o gama larga de clienti si sa livram marfa in toata Europa</a:t>
              </a:r>
              <a:r>
                <a:rPr lang="en-GB" dirty="0"/>
                <a:t> in </a:t>
              </a:r>
              <a:r>
                <a:rPr lang="en-GB" dirty="0" err="1"/>
                <a:t>cele</a:t>
              </a:r>
              <a:r>
                <a:rPr lang="en-GB" dirty="0"/>
                <a:t> </a:t>
              </a:r>
              <a:r>
                <a:rPr lang="en-GB" dirty="0" err="1"/>
                <a:t>mai</a:t>
              </a:r>
              <a:r>
                <a:rPr lang="en-GB" dirty="0"/>
                <a:t> </a:t>
              </a:r>
              <a:r>
                <a:rPr lang="en-GB" dirty="0" err="1"/>
                <a:t>bune</a:t>
              </a:r>
              <a:r>
                <a:rPr lang="en-GB" dirty="0"/>
                <a:t> </a:t>
              </a:r>
              <a:r>
                <a:rPr lang="en-GB" dirty="0" err="1"/>
                <a:t>conditii</a:t>
              </a:r>
              <a:r>
                <a:rPr lang="en-GB" dirty="0"/>
                <a:t>.</a:t>
              </a:r>
              <a:endParaRPr lang="ro-RO" dirty="0"/>
            </a:p>
            <a:p>
              <a:pPr algn="just"/>
              <a:r>
                <a:rPr lang="ro-RO" dirty="0"/>
                <a:t>	</a:t>
              </a:r>
            </a:p>
          </p:txBody>
        </p:sp>
        <p:sp>
          <p:nvSpPr>
            <p:cNvPr id="8" name="TextBox 7"/>
            <p:cNvSpPr txBox="1"/>
            <p:nvPr/>
          </p:nvSpPr>
          <p:spPr>
            <a:xfrm>
              <a:off x="763773" y="2499948"/>
              <a:ext cx="10721009" cy="3416320"/>
            </a:xfrm>
            <a:prstGeom prst="rect">
              <a:avLst/>
            </a:prstGeom>
            <a:noFill/>
          </p:spPr>
          <p:txBody>
            <a:bodyPr wrap="square" rtlCol="0">
              <a:spAutoFit/>
            </a:bodyPr>
            <a:lstStyle/>
            <a:p>
              <a:pPr algn="just"/>
              <a:r>
                <a:rPr lang="ro-RO" dirty="0"/>
                <a:t>			Efectuam transporturi pentru incarcari</a:t>
              </a:r>
              <a:r>
                <a:rPr lang="en-US" dirty="0"/>
                <a:t> tip FTL</a:t>
              </a:r>
              <a:r>
                <a:rPr lang="ro-RO" dirty="0"/>
                <a:t> (camioane complete</a:t>
              </a:r>
              <a:r>
                <a:rPr lang="en-US" dirty="0"/>
                <a:t> </a:t>
              </a:r>
              <a:r>
                <a:rPr lang="ro-RO" dirty="0"/>
                <a:t>exclusive), dar si in regim </a:t>
              </a:r>
              <a:r>
                <a:rPr lang="en-US" dirty="0"/>
                <a:t>LTL</a:t>
              </a:r>
              <a:r>
                <a:rPr lang="ro-RO" dirty="0"/>
                <a:t> (grupaj</a:t>
              </a:r>
              <a:r>
                <a:rPr lang="en-US" dirty="0"/>
                <a:t>, </a:t>
              </a:r>
              <a:r>
                <a:rPr lang="ro-RO" dirty="0"/>
                <a:t>incarcari partiale) pentru orice tip de marfa,</a:t>
              </a:r>
              <a:r>
                <a:rPr lang="en-US" dirty="0"/>
                <a:t> </a:t>
              </a:r>
              <a:r>
                <a:rPr lang="en-US" dirty="0" err="1"/>
                <a:t>inclusiv</a:t>
              </a:r>
              <a:r>
                <a:rPr lang="en-US" dirty="0"/>
                <a:t> </a:t>
              </a:r>
              <a:r>
                <a:rPr lang="en-US" dirty="0" err="1"/>
                <a:t>marfuri</a:t>
              </a:r>
              <a:r>
                <a:rPr lang="en-US" dirty="0"/>
                <a:t> ADR,</a:t>
              </a:r>
              <a:r>
                <a:rPr lang="ro-RO" dirty="0"/>
                <a:t> in functie de solicitarile clientilor nostri. Prin experienta indelungata si know-how, gasim solutiile potrivite oricarui tip de transport, asigurand flexibilitate, preturi optime,</a:t>
              </a:r>
              <a:r>
                <a:rPr lang="en-US" dirty="0"/>
                <a:t> </a:t>
              </a:r>
              <a:r>
                <a:rPr lang="en-US" dirty="0" err="1"/>
                <a:t>asigurari</a:t>
              </a:r>
              <a:r>
                <a:rPr lang="en-US" dirty="0"/>
                <a:t> de </a:t>
              </a:r>
              <a:r>
                <a:rPr lang="en-US" dirty="0" err="1"/>
                <a:t>marfa</a:t>
              </a:r>
              <a:r>
                <a:rPr lang="en-US" dirty="0"/>
                <a:t> cu </a:t>
              </a:r>
              <a:r>
                <a:rPr lang="en-US" dirty="0" err="1"/>
                <a:t>valoare</a:t>
              </a:r>
              <a:r>
                <a:rPr lang="en-US" dirty="0"/>
                <a:t> </a:t>
              </a:r>
              <a:r>
                <a:rPr lang="en-US" dirty="0" err="1"/>
                <a:t>ridicata</a:t>
              </a:r>
              <a:r>
                <a:rPr lang="en-US" dirty="0"/>
                <a:t>,</a:t>
              </a:r>
              <a:r>
                <a:rPr lang="ro-RO" dirty="0"/>
                <a:t> siguranta si rapiditate in livrarea serviciilor, ridicandu-ne astfel la nivelul asteptarilor clientilo</a:t>
              </a:r>
              <a:r>
                <a:rPr lang="en-US" dirty="0"/>
                <a:t>r.</a:t>
              </a:r>
              <a:endParaRPr lang="ro-RO" dirty="0"/>
            </a:p>
            <a:p>
              <a:pPr algn="just"/>
              <a:r>
                <a:rPr lang="ro-RO" dirty="0"/>
                <a:t>	Detinem o puternica retea de parteneri si subcontractori din domeniul transporturilor, la nivel national si international, alaturi de care oferim standarde ridicate de calitate si siguranta pentru transporturi precum: marfuri generale, autoturisme, marfuri frigorifice si periculoase, </a:t>
              </a:r>
              <a:r>
                <a:rPr lang="en-GB" dirty="0" err="1"/>
                <a:t>proiecte</a:t>
              </a:r>
              <a:r>
                <a:rPr lang="en-GB" dirty="0"/>
                <a:t> </a:t>
              </a:r>
              <a:r>
                <a:rPr lang="en-GB" dirty="0" err="1"/>
                <a:t>militare</a:t>
              </a:r>
              <a:r>
                <a:rPr lang="en-GB" dirty="0"/>
                <a:t>, </a:t>
              </a:r>
              <a:r>
                <a:rPr lang="en-GB" dirty="0" err="1"/>
                <a:t>servicii</a:t>
              </a:r>
              <a:r>
                <a:rPr lang="en-GB" dirty="0"/>
                <a:t> de </a:t>
              </a:r>
              <a:r>
                <a:rPr lang="en-GB" dirty="0" err="1"/>
                <a:t>manipulare</a:t>
              </a:r>
              <a:r>
                <a:rPr lang="en-GB" dirty="0"/>
                <a:t> </a:t>
              </a:r>
              <a:r>
                <a:rPr lang="en-GB" dirty="0" err="1"/>
                <a:t>marfa</a:t>
              </a:r>
              <a:r>
                <a:rPr lang="en-GB" dirty="0"/>
                <a:t>, ferry</a:t>
              </a:r>
              <a:r>
                <a:rPr lang="ro-RO" dirty="0"/>
                <a:t> etc. </a:t>
              </a:r>
            </a:p>
            <a:p>
              <a:pPr algn="just"/>
              <a:r>
                <a:rPr lang="ro-RO" dirty="0"/>
                <a:t>	Echipamentele de transport puse la dispozitie corespund standardelor europene si sunt dotate cu mijloace de comunicatii ce asigura legaturi permanente intre personalul nostru si clienti.</a:t>
              </a:r>
            </a:p>
            <a:p>
              <a:endParaRPr lang="ro-RO" dirty="0"/>
            </a:p>
          </p:txBody>
        </p:sp>
      </p:grpSp>
      <p:pic>
        <p:nvPicPr>
          <p:cNvPr id="11" name="Picture 10" descr="A logo with a blue and black arrow&#10;&#10;AI-generated content may be incorrect.">
            <a:extLst>
              <a:ext uri="{FF2B5EF4-FFF2-40B4-BE49-F238E27FC236}">
                <a16:creationId xmlns:a16="http://schemas.microsoft.com/office/drawing/2014/main" id="{57BB5435-FBB0-2380-5E56-501CFE8ADC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925" y="5638800"/>
            <a:ext cx="1416857" cy="801143"/>
          </a:xfrm>
          <a:prstGeom prst="rect">
            <a:avLst/>
          </a:prstGeom>
        </p:spPr>
      </p:pic>
    </p:spTree>
    <p:extLst>
      <p:ext uri="{BB962C8B-B14F-4D97-AF65-F5344CB8AC3E}">
        <p14:creationId xmlns:p14="http://schemas.microsoft.com/office/powerpoint/2010/main" val="1213446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46727" y="165925"/>
            <a:ext cx="11221531" cy="4834419"/>
            <a:chOff x="446727" y="165925"/>
            <a:chExt cx="11221531" cy="4834419"/>
          </a:xfrm>
        </p:grpSpPr>
        <p:sp>
          <p:nvSpPr>
            <p:cNvPr id="14" name="Rectangle 13"/>
            <p:cNvSpPr/>
            <p:nvPr/>
          </p:nvSpPr>
          <p:spPr>
            <a:xfrm>
              <a:off x="3189667" y="518444"/>
              <a:ext cx="8478591" cy="369332"/>
            </a:xfrm>
            <a:prstGeom prst="rect">
              <a:avLst/>
            </a:prstGeom>
          </p:spPr>
          <p:txBody>
            <a:bodyPr wrap="square">
              <a:spAutoFit/>
            </a:bodyPr>
            <a:lstStyle/>
            <a:p>
              <a:pPr algn="just"/>
              <a:r>
                <a:rPr lang="ro-RO" dirty="0"/>
                <a:t>	</a:t>
              </a:r>
              <a:endParaRPr lang="ro-RO" b="0" i="0" dirty="0">
                <a:effectLst/>
              </a:endParaRPr>
            </a:p>
          </p:txBody>
        </p:sp>
        <p:sp>
          <p:nvSpPr>
            <p:cNvPr id="15" name="Rectangle 14"/>
            <p:cNvSpPr/>
            <p:nvPr/>
          </p:nvSpPr>
          <p:spPr>
            <a:xfrm>
              <a:off x="871267" y="4631012"/>
              <a:ext cx="5671459" cy="369332"/>
            </a:xfrm>
            <a:prstGeom prst="rect">
              <a:avLst/>
            </a:prstGeom>
          </p:spPr>
          <p:txBody>
            <a:bodyPr wrap="square">
              <a:spAutoFit/>
            </a:bodyPr>
            <a:lstStyle/>
            <a:p>
              <a:pPr algn="just"/>
              <a:endParaRPr lang="ro-RO" b="0" i="0" dirty="0">
                <a:effectLs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727" y="165925"/>
              <a:ext cx="2927539" cy="2643859"/>
            </a:xfrm>
            <a:prstGeom prst="rect">
              <a:avLst/>
            </a:prstGeom>
          </p:spPr>
        </p:pic>
        <p:sp>
          <p:nvSpPr>
            <p:cNvPr id="3" name="TextBox 2"/>
            <p:cNvSpPr txBox="1"/>
            <p:nvPr/>
          </p:nvSpPr>
          <p:spPr>
            <a:xfrm>
              <a:off x="5299656" y="560370"/>
              <a:ext cx="4443212" cy="1200329"/>
            </a:xfrm>
            <a:prstGeom prst="rect">
              <a:avLst/>
            </a:prstGeom>
            <a:noFill/>
          </p:spPr>
          <p:txBody>
            <a:bodyPr wrap="square" rtlCol="0">
              <a:spAutoFit/>
            </a:bodyPr>
            <a:lstStyle/>
            <a:p>
              <a:r>
                <a:rPr lang="ro-RO" sz="7200" dirty="0"/>
                <a:t>Contact</a:t>
              </a:r>
            </a:p>
          </p:txBody>
        </p:sp>
        <p:cxnSp>
          <p:nvCxnSpPr>
            <p:cNvPr id="5" name="Straight Connector 4"/>
            <p:cNvCxnSpPr/>
            <p:nvPr/>
          </p:nvCxnSpPr>
          <p:spPr>
            <a:xfrm flipH="1" flipV="1">
              <a:off x="4031090" y="1596979"/>
              <a:ext cx="6036835" cy="7940"/>
            </a:xfrm>
            <a:prstGeom prst="line">
              <a:avLst/>
            </a:prstGeom>
          </p:spPr>
          <p:style>
            <a:lnRef idx="3">
              <a:schemeClr val="accent1"/>
            </a:lnRef>
            <a:fillRef idx="0">
              <a:schemeClr val="accent1"/>
            </a:fillRef>
            <a:effectRef idx="2">
              <a:schemeClr val="accent1"/>
            </a:effectRef>
            <a:fontRef idx="minor">
              <a:schemeClr val="tx1"/>
            </a:fontRef>
          </p:style>
        </p:cxnSp>
        <p:sp>
          <p:nvSpPr>
            <p:cNvPr id="18" name="TextBox 17"/>
            <p:cNvSpPr txBox="1"/>
            <p:nvPr/>
          </p:nvSpPr>
          <p:spPr>
            <a:xfrm>
              <a:off x="4031090" y="2117754"/>
              <a:ext cx="4317016" cy="2585323"/>
            </a:xfrm>
            <a:prstGeom prst="rect">
              <a:avLst/>
            </a:prstGeom>
            <a:noFill/>
          </p:spPr>
          <p:txBody>
            <a:bodyPr wrap="none" rtlCol="0">
              <a:spAutoFit/>
            </a:bodyPr>
            <a:lstStyle/>
            <a:p>
              <a:r>
                <a:rPr lang="ro-RO" b="1" dirty="0"/>
                <a:t>Sediul: </a:t>
              </a:r>
              <a:r>
                <a:rPr lang="en-US" dirty="0"/>
                <a:t>REGUS SUN BUSINESS CENTRE </a:t>
              </a:r>
            </a:p>
            <a:p>
              <a:r>
                <a:rPr lang="en-US" dirty="0"/>
                <a:t>391 VACARESTI ROAD, </a:t>
              </a:r>
            </a:p>
            <a:p>
              <a:r>
                <a:rPr lang="en-US" dirty="0"/>
                <a:t>3</a:t>
              </a:r>
              <a:r>
                <a:rPr lang="en-US" baseline="30000" dirty="0"/>
                <a:t>rd </a:t>
              </a:r>
              <a:r>
                <a:rPr lang="en-US" dirty="0"/>
                <a:t>FLOOR, 4</a:t>
              </a:r>
              <a:r>
                <a:rPr lang="en-US" baseline="30000" dirty="0"/>
                <a:t>th</a:t>
              </a:r>
              <a:r>
                <a:rPr lang="en-US" dirty="0"/>
                <a:t> DISTRICT, ENTRANCE A, </a:t>
              </a:r>
              <a:endParaRPr lang="en-GB" dirty="0"/>
            </a:p>
            <a:p>
              <a:r>
                <a:rPr lang="en-US" dirty="0"/>
                <a:t>BUCHAREST 040069, OFFICE 223</a:t>
              </a:r>
              <a:endParaRPr lang="en-GB" dirty="0"/>
            </a:p>
            <a:p>
              <a:endParaRPr lang="en-GB" dirty="0"/>
            </a:p>
            <a:p>
              <a:r>
                <a:rPr lang="ro-RO" b="1" dirty="0"/>
                <a:t>Telefon</a:t>
              </a:r>
              <a:r>
                <a:rPr lang="en-GB" b="1" dirty="0"/>
                <a:t>: 0040722113010</a:t>
              </a:r>
              <a:endParaRPr lang="ro-RO" dirty="0"/>
            </a:p>
            <a:p>
              <a:r>
                <a:rPr lang="ro-RO" b="1" dirty="0"/>
                <a:t>E-mail: </a:t>
              </a:r>
              <a:r>
                <a:rPr lang="en-GB" dirty="0">
                  <a:hlinkClick r:id="rId3"/>
                </a:rPr>
                <a:t>ramona_lungoci@fiordshipping.com</a:t>
              </a:r>
              <a:endParaRPr lang="en-GB" dirty="0"/>
            </a:p>
            <a:p>
              <a:r>
                <a:rPr lang="en-GB" dirty="0">
                  <a:hlinkClick r:id="rId4"/>
                </a:rPr>
                <a:t>office@fiordshipping.com</a:t>
              </a:r>
              <a:endParaRPr lang="en-GB" dirty="0"/>
            </a:p>
            <a:p>
              <a:r>
                <a:rPr lang="ro-RO" b="1" dirty="0"/>
                <a:t>Site: </a:t>
              </a:r>
              <a:r>
                <a:rPr lang="ro-RO" dirty="0"/>
                <a:t>www.</a:t>
              </a:r>
              <a:r>
                <a:rPr lang="en-GB" dirty="0"/>
                <a:t>fiordshipping.com</a:t>
              </a:r>
              <a:endParaRPr lang="ro-RO" dirty="0"/>
            </a:p>
          </p:txBody>
        </p:sp>
      </p:grpSp>
      <p:pic>
        <p:nvPicPr>
          <p:cNvPr id="8" name="Picture 7" descr="A logo with a blue and black arrow&#10;&#10;AI-generated content may be incorrect.">
            <a:extLst>
              <a:ext uri="{FF2B5EF4-FFF2-40B4-BE49-F238E27FC236}">
                <a16:creationId xmlns:a16="http://schemas.microsoft.com/office/drawing/2014/main" id="{04A28FBF-1321-AB76-0D72-6C58E2477E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71995" y="5643570"/>
            <a:ext cx="1712787" cy="796373"/>
          </a:xfrm>
          <a:prstGeom prst="rect">
            <a:avLst/>
          </a:prstGeom>
        </p:spPr>
      </p:pic>
    </p:spTree>
    <p:extLst>
      <p:ext uri="{BB962C8B-B14F-4D97-AF65-F5344CB8AC3E}">
        <p14:creationId xmlns:p14="http://schemas.microsoft.com/office/powerpoint/2010/main" val="349665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473</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valentin burtan</dc:creator>
  <cp:lastModifiedBy>HP</cp:lastModifiedBy>
  <cp:revision>46</cp:revision>
  <dcterms:created xsi:type="dcterms:W3CDTF">2020-08-20T13:05:03Z</dcterms:created>
  <dcterms:modified xsi:type="dcterms:W3CDTF">2025-07-29T08:44:19Z</dcterms:modified>
</cp:coreProperties>
</file>